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5.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6.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1"/>
  </p:notesMasterIdLst>
  <p:sldIdLst>
    <p:sldId id="281" r:id="rId2"/>
    <p:sldId id="430" r:id="rId3"/>
    <p:sldId id="431" r:id="rId4"/>
    <p:sldId id="432" r:id="rId5"/>
    <p:sldId id="433" r:id="rId6"/>
    <p:sldId id="434" r:id="rId7"/>
    <p:sldId id="435" r:id="rId8"/>
    <p:sldId id="436" r:id="rId9"/>
    <p:sldId id="409" r:id="rId10"/>
    <p:sldId id="410" r:id="rId11"/>
    <p:sldId id="413" r:id="rId12"/>
    <p:sldId id="441" r:id="rId13"/>
    <p:sldId id="414" r:id="rId14"/>
    <p:sldId id="415" r:id="rId15"/>
    <p:sldId id="416" r:id="rId16"/>
    <p:sldId id="420" r:id="rId17"/>
    <p:sldId id="423" r:id="rId18"/>
    <p:sldId id="424" r:id="rId19"/>
    <p:sldId id="425" r:id="rId20"/>
    <p:sldId id="442" r:id="rId21"/>
    <p:sldId id="443" r:id="rId22"/>
    <p:sldId id="444" r:id="rId23"/>
    <p:sldId id="445" r:id="rId24"/>
    <p:sldId id="427" r:id="rId25"/>
    <p:sldId id="428" r:id="rId26"/>
    <p:sldId id="429" r:id="rId27"/>
    <p:sldId id="391" r:id="rId28"/>
    <p:sldId id="426" r:id="rId29"/>
    <p:sldId id="402" r:id="rId30"/>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7E7273"/>
    <a:srgbClr val="CF5151"/>
    <a:srgbClr val="9A566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364" autoAdjust="0"/>
  </p:normalViewPr>
  <p:slideViewPr>
    <p:cSldViewPr snapToGrid="0">
      <p:cViewPr varScale="1">
        <p:scale>
          <a:sx n="69" d="100"/>
          <a:sy n="69" d="100"/>
        </p:scale>
        <p:origin x="756" y="72"/>
      </p:cViewPr>
      <p:guideLst>
        <p:guide orient="horz" pos="2160"/>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D9F2225-FED6-41A2-8A48-439023577079}"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7836367F-6892-4964-B6FF-9934BE306F2E}" type="pres">
      <dgm:prSet presAssocID="{AD9F2225-FED6-41A2-8A48-439023577079}" presName="Name0" presStyleCnt="0">
        <dgm:presLayoutVars>
          <dgm:dir/>
          <dgm:animLvl val="lvl"/>
          <dgm:resizeHandles val="exact"/>
        </dgm:presLayoutVars>
      </dgm:prSet>
      <dgm:spPr/>
      <dgm:t>
        <a:bodyPr/>
        <a:lstStyle/>
        <a:p>
          <a:endParaRPr lang="en-US"/>
        </a:p>
      </dgm:t>
    </dgm:pt>
  </dgm:ptLst>
  <dgm:cxnLst>
    <dgm:cxn modelId="{584C0134-1A8E-49CF-A435-C0F516239C26}" type="presOf" srcId="{AD9F2225-FED6-41A2-8A48-439023577079}" destId="{7836367F-6892-4964-B6FF-9934BE306F2E}" srcOrd="0"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81013"/>
          </a:xfrm>
          <a:prstGeom prst="rect">
            <a:avLst/>
          </a:prstGeom>
        </p:spPr>
        <p:txBody>
          <a:bodyPr vert="horz" lIns="91440" tIns="45720" rIns="91440" bIns="45720" rtlCol="0"/>
          <a:lstStyle>
            <a:lvl1pPr algn="r">
              <a:defRPr sz="1200"/>
            </a:lvl1pPr>
          </a:lstStyle>
          <a:p>
            <a:fld id="{46ECC5E2-1ABA-4CC3-B02C-1C68715BF558}" type="datetimeFigureOut">
              <a:rPr lang="en-US" smtClean="0"/>
              <a:pPr/>
              <a:t>25-Nov-17</a:t>
            </a:fld>
            <a:endParaRPr lang="en-US"/>
          </a:p>
        </p:txBody>
      </p:sp>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621213"/>
            <a:ext cx="5851525" cy="3779837"/>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81012"/>
          </a:xfrm>
          <a:prstGeom prst="rect">
            <a:avLst/>
          </a:prstGeom>
        </p:spPr>
        <p:txBody>
          <a:bodyPr vert="horz" lIns="91440" tIns="45720" rIns="91440" bIns="45720" rtlCol="0" anchor="b"/>
          <a:lstStyle>
            <a:lvl1pPr algn="r">
              <a:defRPr sz="1200"/>
            </a:lvl1pPr>
          </a:lstStyle>
          <a:p>
            <a:fld id="{5FEE8A58-7ED2-4FFD-9D66-F20937CE1253}" type="slidenum">
              <a:rPr lang="en-US" smtClean="0"/>
              <a:pPr/>
              <a:t>‹#›</a:t>
            </a:fld>
            <a:endParaRPr lang="en-US"/>
          </a:p>
        </p:txBody>
      </p:sp>
    </p:spTree>
    <p:extLst>
      <p:ext uri="{BB962C8B-B14F-4D97-AF65-F5344CB8AC3E}">
        <p14:creationId xmlns:p14="http://schemas.microsoft.com/office/powerpoint/2010/main" val="31318026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FEE8A58-7ED2-4FFD-9D66-F20937CE1253}" type="slidenum">
              <a:rPr lang="en-US" smtClean="0"/>
              <a:pPr/>
              <a:t>2</a:t>
            </a:fld>
            <a:endParaRPr lang="en-US"/>
          </a:p>
        </p:txBody>
      </p:sp>
    </p:spTree>
    <p:extLst>
      <p:ext uri="{BB962C8B-B14F-4D97-AF65-F5344CB8AC3E}">
        <p14:creationId xmlns:p14="http://schemas.microsoft.com/office/powerpoint/2010/main" val="1394638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FEE8A58-7ED2-4FFD-9D66-F20937CE1253}" type="slidenum">
              <a:rPr lang="en-US" smtClean="0"/>
              <a:pPr/>
              <a:t>7</a:t>
            </a:fld>
            <a:endParaRPr lang="en-US"/>
          </a:p>
        </p:txBody>
      </p:sp>
    </p:spTree>
    <p:extLst>
      <p:ext uri="{BB962C8B-B14F-4D97-AF65-F5344CB8AC3E}">
        <p14:creationId xmlns:p14="http://schemas.microsoft.com/office/powerpoint/2010/main" val="2475151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FEE8A58-7ED2-4FFD-9D66-F20937CE1253}" type="slidenum">
              <a:rPr lang="en-US" smtClean="0"/>
              <a:pPr/>
              <a:t>9</a:t>
            </a:fld>
            <a:endParaRPr lang="en-US"/>
          </a:p>
        </p:txBody>
      </p:sp>
    </p:spTree>
    <p:extLst>
      <p:ext uri="{BB962C8B-B14F-4D97-AF65-F5344CB8AC3E}">
        <p14:creationId xmlns:p14="http://schemas.microsoft.com/office/powerpoint/2010/main" val="13349263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LUT or bond</a:t>
            </a:r>
            <a:r>
              <a:rPr lang="en-US" baseline="0" dirty="0" smtClean="0"/>
              <a:t> not there, GST should be paid and apply for refund</a:t>
            </a:r>
            <a:endParaRPr lang="en-US" dirty="0"/>
          </a:p>
        </p:txBody>
      </p:sp>
      <p:sp>
        <p:nvSpPr>
          <p:cNvPr id="4" name="Slide Number Placeholder 3"/>
          <p:cNvSpPr>
            <a:spLocks noGrp="1"/>
          </p:cNvSpPr>
          <p:nvPr>
            <p:ph type="sldNum" sz="quarter" idx="10"/>
          </p:nvPr>
        </p:nvSpPr>
        <p:spPr/>
        <p:txBody>
          <a:bodyPr/>
          <a:lstStyle/>
          <a:p>
            <a:fld id="{5FEE8A58-7ED2-4FFD-9D66-F20937CE1253}" type="slidenum">
              <a:rPr lang="en-US" smtClean="0"/>
              <a:pPr/>
              <a:t>10</a:t>
            </a:fld>
            <a:endParaRPr lang="en-US"/>
          </a:p>
        </p:txBody>
      </p:sp>
    </p:spTree>
    <p:extLst>
      <p:ext uri="{BB962C8B-B14F-4D97-AF65-F5344CB8AC3E}">
        <p14:creationId xmlns:p14="http://schemas.microsoft.com/office/powerpoint/2010/main" val="22148495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FEE8A58-7ED2-4FFD-9D66-F20937CE1253}" type="slidenum">
              <a:rPr lang="en-US" smtClean="0"/>
              <a:pPr/>
              <a:t>16</a:t>
            </a:fld>
            <a:endParaRPr lang="en-US"/>
          </a:p>
        </p:txBody>
      </p:sp>
    </p:spTree>
    <p:extLst>
      <p:ext uri="{BB962C8B-B14F-4D97-AF65-F5344CB8AC3E}">
        <p14:creationId xmlns:p14="http://schemas.microsoft.com/office/powerpoint/2010/main" val="41077336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FEE8A58-7ED2-4FFD-9D66-F20937CE1253}" type="slidenum">
              <a:rPr lang="en-US" smtClean="0"/>
              <a:pPr/>
              <a:t>24</a:t>
            </a:fld>
            <a:endParaRPr lang="en-US"/>
          </a:p>
        </p:txBody>
      </p:sp>
    </p:spTree>
    <p:extLst>
      <p:ext uri="{BB962C8B-B14F-4D97-AF65-F5344CB8AC3E}">
        <p14:creationId xmlns:p14="http://schemas.microsoft.com/office/powerpoint/2010/main" val="3411501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4A83C69-64CD-41A2-8FA0-44A6FCA82CFF}" type="datetime1">
              <a:rPr lang="en-US" smtClean="0"/>
              <a:pPr/>
              <a:t>25-Nov-17</a:t>
            </a:fld>
            <a:endParaRPr lang="en-US"/>
          </a:p>
        </p:txBody>
      </p:sp>
      <p:sp>
        <p:nvSpPr>
          <p:cNvPr id="5" name="Footer Placeholder 4"/>
          <p:cNvSpPr>
            <a:spLocks noGrp="1"/>
          </p:cNvSpPr>
          <p:nvPr>
            <p:ph type="ftr" sz="quarter" idx="11"/>
          </p:nvPr>
        </p:nvSpPr>
        <p:spPr/>
        <p:txBody>
          <a:bodyPr/>
          <a:lstStyle/>
          <a:p>
            <a:r>
              <a:rPr lang="en-US" smtClean="0"/>
              <a:t>Subodh Vora &amp; Co., Chartered Accountants. All rights reserved</a:t>
            </a:r>
            <a:endParaRPr lang="en-US"/>
          </a:p>
        </p:txBody>
      </p:sp>
      <p:sp>
        <p:nvSpPr>
          <p:cNvPr id="6" name="Slide Number Placeholder 5"/>
          <p:cNvSpPr>
            <a:spLocks noGrp="1"/>
          </p:cNvSpPr>
          <p:nvPr>
            <p:ph type="sldNum" sz="quarter" idx="12"/>
          </p:nvPr>
        </p:nvSpPr>
        <p:spPr/>
        <p:txBody>
          <a:bodyPr/>
          <a:lstStyle/>
          <a:p>
            <a:fld id="{3D11B78B-7584-4080-BE2B-168B9AEEC979}" type="slidenum">
              <a:rPr lang="en-US" smtClean="0"/>
              <a:pPr/>
              <a:t>‹#›</a:t>
            </a:fld>
            <a:endParaRPr lang="en-US"/>
          </a:p>
        </p:txBody>
      </p:sp>
    </p:spTree>
    <p:extLst>
      <p:ext uri="{BB962C8B-B14F-4D97-AF65-F5344CB8AC3E}">
        <p14:creationId xmlns:p14="http://schemas.microsoft.com/office/powerpoint/2010/main" val="638668914"/>
      </p:ext>
    </p:extLst>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AA82149-EB55-4ECC-A68E-8B8860815D61}" type="datetime1">
              <a:rPr lang="en-US" smtClean="0"/>
              <a:pPr/>
              <a:t>25-Nov-17</a:t>
            </a:fld>
            <a:endParaRPr lang="en-US"/>
          </a:p>
        </p:txBody>
      </p:sp>
      <p:sp>
        <p:nvSpPr>
          <p:cNvPr id="5" name="Footer Placeholder 4"/>
          <p:cNvSpPr>
            <a:spLocks noGrp="1"/>
          </p:cNvSpPr>
          <p:nvPr>
            <p:ph type="ftr" sz="quarter" idx="11"/>
          </p:nvPr>
        </p:nvSpPr>
        <p:spPr/>
        <p:txBody>
          <a:bodyPr/>
          <a:lstStyle/>
          <a:p>
            <a:r>
              <a:rPr lang="en-US" smtClean="0"/>
              <a:t>Subodh Vora &amp; Co., Chartered Accountants. All rights reserved</a:t>
            </a:r>
            <a:endParaRPr lang="en-US"/>
          </a:p>
        </p:txBody>
      </p:sp>
      <p:sp>
        <p:nvSpPr>
          <p:cNvPr id="6" name="Slide Number Placeholder 5"/>
          <p:cNvSpPr>
            <a:spLocks noGrp="1"/>
          </p:cNvSpPr>
          <p:nvPr>
            <p:ph type="sldNum" sz="quarter" idx="12"/>
          </p:nvPr>
        </p:nvSpPr>
        <p:spPr/>
        <p:txBody>
          <a:bodyPr/>
          <a:lstStyle/>
          <a:p>
            <a:fld id="{3D11B78B-7584-4080-BE2B-168B9AEEC979}" type="slidenum">
              <a:rPr lang="en-US" smtClean="0"/>
              <a:pPr/>
              <a:t>‹#›</a:t>
            </a:fld>
            <a:endParaRPr lang="en-US"/>
          </a:p>
        </p:txBody>
      </p:sp>
    </p:spTree>
    <p:extLst>
      <p:ext uri="{BB962C8B-B14F-4D97-AF65-F5344CB8AC3E}">
        <p14:creationId xmlns:p14="http://schemas.microsoft.com/office/powerpoint/2010/main" val="3869263340"/>
      </p:ext>
    </p:extLst>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EC5917A-E266-4354-B38E-255BE986DFF6}" type="datetime1">
              <a:rPr lang="en-US" smtClean="0"/>
              <a:pPr/>
              <a:t>25-Nov-17</a:t>
            </a:fld>
            <a:endParaRPr lang="en-US"/>
          </a:p>
        </p:txBody>
      </p:sp>
      <p:sp>
        <p:nvSpPr>
          <p:cNvPr id="5" name="Footer Placeholder 4"/>
          <p:cNvSpPr>
            <a:spLocks noGrp="1"/>
          </p:cNvSpPr>
          <p:nvPr>
            <p:ph type="ftr" sz="quarter" idx="11"/>
          </p:nvPr>
        </p:nvSpPr>
        <p:spPr/>
        <p:txBody>
          <a:bodyPr/>
          <a:lstStyle/>
          <a:p>
            <a:r>
              <a:rPr lang="en-US" smtClean="0"/>
              <a:t>Subodh Vora &amp; Co., Chartered Accountants. All rights reserved</a:t>
            </a:r>
            <a:endParaRPr lang="en-US"/>
          </a:p>
        </p:txBody>
      </p:sp>
      <p:sp>
        <p:nvSpPr>
          <p:cNvPr id="6" name="Slide Number Placeholder 5"/>
          <p:cNvSpPr>
            <a:spLocks noGrp="1"/>
          </p:cNvSpPr>
          <p:nvPr>
            <p:ph type="sldNum" sz="quarter" idx="12"/>
          </p:nvPr>
        </p:nvSpPr>
        <p:spPr/>
        <p:txBody>
          <a:bodyPr/>
          <a:lstStyle/>
          <a:p>
            <a:fld id="{3D11B78B-7584-4080-BE2B-168B9AEEC979}" type="slidenum">
              <a:rPr lang="en-US" smtClean="0"/>
              <a:pPr/>
              <a:t>‹#›</a:t>
            </a:fld>
            <a:endParaRPr lang="en-US"/>
          </a:p>
        </p:txBody>
      </p:sp>
    </p:spTree>
    <p:extLst>
      <p:ext uri="{BB962C8B-B14F-4D97-AF65-F5344CB8AC3E}">
        <p14:creationId xmlns:p14="http://schemas.microsoft.com/office/powerpoint/2010/main" val="1613588282"/>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ED1A9D-5542-408C-9E44-7F9F96132A9C}" type="datetime1">
              <a:rPr lang="en-US" smtClean="0"/>
              <a:pPr/>
              <a:t>25-Nov-17</a:t>
            </a:fld>
            <a:endParaRPr lang="en-US"/>
          </a:p>
        </p:txBody>
      </p:sp>
      <p:sp>
        <p:nvSpPr>
          <p:cNvPr id="5" name="Footer Placeholder 4"/>
          <p:cNvSpPr>
            <a:spLocks noGrp="1"/>
          </p:cNvSpPr>
          <p:nvPr>
            <p:ph type="ftr" sz="quarter" idx="11"/>
          </p:nvPr>
        </p:nvSpPr>
        <p:spPr/>
        <p:txBody>
          <a:bodyPr/>
          <a:lstStyle/>
          <a:p>
            <a:r>
              <a:rPr lang="en-US" smtClean="0"/>
              <a:t>Subodh Vora &amp; Co., Chartered Accountants. All rights reserved</a:t>
            </a:r>
            <a:endParaRPr lang="en-US"/>
          </a:p>
        </p:txBody>
      </p:sp>
      <p:sp>
        <p:nvSpPr>
          <p:cNvPr id="6" name="Slide Number Placeholder 5"/>
          <p:cNvSpPr>
            <a:spLocks noGrp="1"/>
          </p:cNvSpPr>
          <p:nvPr>
            <p:ph type="sldNum" sz="quarter" idx="12"/>
          </p:nvPr>
        </p:nvSpPr>
        <p:spPr/>
        <p:txBody>
          <a:bodyPr/>
          <a:lstStyle/>
          <a:p>
            <a:fld id="{3D11B78B-7584-4080-BE2B-168B9AEEC979}" type="slidenum">
              <a:rPr lang="en-US" smtClean="0"/>
              <a:pPr/>
              <a:t>‹#›</a:t>
            </a:fld>
            <a:endParaRPr lang="en-US"/>
          </a:p>
        </p:txBody>
      </p:sp>
    </p:spTree>
    <p:extLst>
      <p:ext uri="{BB962C8B-B14F-4D97-AF65-F5344CB8AC3E}">
        <p14:creationId xmlns:p14="http://schemas.microsoft.com/office/powerpoint/2010/main" val="3976396376"/>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84E8FCA8-693B-44A5-8E90-77E0B42CE1DB}" type="datetime1">
              <a:rPr lang="en-US" smtClean="0"/>
              <a:pPr/>
              <a:t>25-Nov-17</a:t>
            </a:fld>
            <a:endParaRPr lang="en-US"/>
          </a:p>
        </p:txBody>
      </p:sp>
      <p:sp>
        <p:nvSpPr>
          <p:cNvPr id="5" name="Footer Placeholder 4"/>
          <p:cNvSpPr>
            <a:spLocks noGrp="1"/>
          </p:cNvSpPr>
          <p:nvPr>
            <p:ph type="ftr" sz="quarter" idx="11"/>
          </p:nvPr>
        </p:nvSpPr>
        <p:spPr/>
        <p:txBody>
          <a:bodyPr/>
          <a:lstStyle/>
          <a:p>
            <a:r>
              <a:rPr lang="en-US" smtClean="0"/>
              <a:t>Subodh Vora &amp; Co., Chartered Accountants. All rights reserved</a:t>
            </a:r>
            <a:endParaRPr lang="en-US"/>
          </a:p>
        </p:txBody>
      </p:sp>
      <p:sp>
        <p:nvSpPr>
          <p:cNvPr id="6" name="Slide Number Placeholder 5"/>
          <p:cNvSpPr>
            <a:spLocks noGrp="1"/>
          </p:cNvSpPr>
          <p:nvPr>
            <p:ph type="sldNum" sz="quarter" idx="12"/>
          </p:nvPr>
        </p:nvSpPr>
        <p:spPr/>
        <p:txBody>
          <a:bodyPr/>
          <a:lstStyle/>
          <a:p>
            <a:fld id="{3D11B78B-7584-4080-BE2B-168B9AEEC979}" type="slidenum">
              <a:rPr lang="en-US" smtClean="0"/>
              <a:pPr/>
              <a:t>‹#›</a:t>
            </a:fld>
            <a:endParaRPr lang="en-US"/>
          </a:p>
        </p:txBody>
      </p:sp>
    </p:spTree>
    <p:extLst>
      <p:ext uri="{BB962C8B-B14F-4D97-AF65-F5344CB8AC3E}">
        <p14:creationId xmlns:p14="http://schemas.microsoft.com/office/powerpoint/2010/main" val="1915223248"/>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E28510B-1309-4624-8296-CB188B1D50EA}" type="datetime1">
              <a:rPr lang="en-US" smtClean="0"/>
              <a:pPr/>
              <a:t>25-Nov-17</a:t>
            </a:fld>
            <a:endParaRPr lang="en-US"/>
          </a:p>
        </p:txBody>
      </p:sp>
      <p:sp>
        <p:nvSpPr>
          <p:cNvPr id="6" name="Footer Placeholder 5"/>
          <p:cNvSpPr>
            <a:spLocks noGrp="1"/>
          </p:cNvSpPr>
          <p:nvPr>
            <p:ph type="ftr" sz="quarter" idx="11"/>
          </p:nvPr>
        </p:nvSpPr>
        <p:spPr/>
        <p:txBody>
          <a:bodyPr/>
          <a:lstStyle/>
          <a:p>
            <a:r>
              <a:rPr lang="en-US" smtClean="0"/>
              <a:t>Subodh Vora &amp; Co., Chartered Accountants. All rights reserved</a:t>
            </a:r>
            <a:endParaRPr lang="en-US"/>
          </a:p>
        </p:txBody>
      </p:sp>
      <p:sp>
        <p:nvSpPr>
          <p:cNvPr id="7" name="Slide Number Placeholder 6"/>
          <p:cNvSpPr>
            <a:spLocks noGrp="1"/>
          </p:cNvSpPr>
          <p:nvPr>
            <p:ph type="sldNum" sz="quarter" idx="12"/>
          </p:nvPr>
        </p:nvSpPr>
        <p:spPr/>
        <p:txBody>
          <a:bodyPr/>
          <a:lstStyle/>
          <a:p>
            <a:fld id="{3D11B78B-7584-4080-BE2B-168B9AEEC979}" type="slidenum">
              <a:rPr lang="en-US" smtClean="0"/>
              <a:pPr/>
              <a:t>‹#›</a:t>
            </a:fld>
            <a:endParaRPr lang="en-US"/>
          </a:p>
        </p:txBody>
      </p:sp>
    </p:spTree>
    <p:extLst>
      <p:ext uri="{BB962C8B-B14F-4D97-AF65-F5344CB8AC3E}">
        <p14:creationId xmlns:p14="http://schemas.microsoft.com/office/powerpoint/2010/main" val="391064260"/>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024B6F-BD94-40A3-8E53-56E6A168DFBE}" type="datetime1">
              <a:rPr lang="en-US" smtClean="0"/>
              <a:pPr/>
              <a:t>25-Nov-17</a:t>
            </a:fld>
            <a:endParaRPr lang="en-US"/>
          </a:p>
        </p:txBody>
      </p:sp>
      <p:sp>
        <p:nvSpPr>
          <p:cNvPr id="8" name="Footer Placeholder 7"/>
          <p:cNvSpPr>
            <a:spLocks noGrp="1"/>
          </p:cNvSpPr>
          <p:nvPr>
            <p:ph type="ftr" sz="quarter" idx="11"/>
          </p:nvPr>
        </p:nvSpPr>
        <p:spPr/>
        <p:txBody>
          <a:bodyPr/>
          <a:lstStyle/>
          <a:p>
            <a:r>
              <a:rPr lang="en-US" smtClean="0"/>
              <a:t>Subodh Vora &amp; Co., Chartered Accountants. All rights reserved</a:t>
            </a:r>
            <a:endParaRPr lang="en-US"/>
          </a:p>
        </p:txBody>
      </p:sp>
      <p:sp>
        <p:nvSpPr>
          <p:cNvPr id="9" name="Slide Number Placeholder 8"/>
          <p:cNvSpPr>
            <a:spLocks noGrp="1"/>
          </p:cNvSpPr>
          <p:nvPr>
            <p:ph type="sldNum" sz="quarter" idx="12"/>
          </p:nvPr>
        </p:nvSpPr>
        <p:spPr/>
        <p:txBody>
          <a:bodyPr/>
          <a:lstStyle/>
          <a:p>
            <a:fld id="{3D11B78B-7584-4080-BE2B-168B9AEEC979}" type="slidenum">
              <a:rPr lang="en-US" smtClean="0"/>
              <a:pPr/>
              <a:t>‹#›</a:t>
            </a:fld>
            <a:endParaRPr lang="en-US"/>
          </a:p>
        </p:txBody>
      </p:sp>
    </p:spTree>
    <p:extLst>
      <p:ext uri="{BB962C8B-B14F-4D97-AF65-F5344CB8AC3E}">
        <p14:creationId xmlns:p14="http://schemas.microsoft.com/office/powerpoint/2010/main" val="2235282670"/>
      </p:ext>
    </p:extLst>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63F4BB-FD19-45D2-9E8C-EF9D6FD2D1AE}" type="datetime1">
              <a:rPr lang="en-US" smtClean="0"/>
              <a:pPr/>
              <a:t>25-Nov-17</a:t>
            </a:fld>
            <a:endParaRPr lang="en-US"/>
          </a:p>
        </p:txBody>
      </p:sp>
      <p:sp>
        <p:nvSpPr>
          <p:cNvPr id="4" name="Footer Placeholder 3"/>
          <p:cNvSpPr>
            <a:spLocks noGrp="1"/>
          </p:cNvSpPr>
          <p:nvPr>
            <p:ph type="ftr" sz="quarter" idx="11"/>
          </p:nvPr>
        </p:nvSpPr>
        <p:spPr/>
        <p:txBody>
          <a:bodyPr/>
          <a:lstStyle/>
          <a:p>
            <a:r>
              <a:rPr lang="en-US" smtClean="0"/>
              <a:t>Subodh Vora &amp; Co., Chartered Accountants. All rights reserved</a:t>
            </a:r>
            <a:endParaRPr lang="en-US"/>
          </a:p>
        </p:txBody>
      </p:sp>
      <p:sp>
        <p:nvSpPr>
          <p:cNvPr id="5" name="Slide Number Placeholder 4"/>
          <p:cNvSpPr>
            <a:spLocks noGrp="1"/>
          </p:cNvSpPr>
          <p:nvPr>
            <p:ph type="sldNum" sz="quarter" idx="12"/>
          </p:nvPr>
        </p:nvSpPr>
        <p:spPr/>
        <p:txBody>
          <a:bodyPr/>
          <a:lstStyle/>
          <a:p>
            <a:fld id="{3D11B78B-7584-4080-BE2B-168B9AEEC979}" type="slidenum">
              <a:rPr lang="en-US" smtClean="0"/>
              <a:pPr/>
              <a:t>‹#›</a:t>
            </a:fld>
            <a:endParaRPr lang="en-US"/>
          </a:p>
        </p:txBody>
      </p:sp>
    </p:spTree>
    <p:extLst>
      <p:ext uri="{BB962C8B-B14F-4D97-AF65-F5344CB8AC3E}">
        <p14:creationId xmlns:p14="http://schemas.microsoft.com/office/powerpoint/2010/main" val="1145761952"/>
      </p:ext>
    </p:extLst>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CAB423-CFDC-4DDD-8E02-C73F6FBE30CB}" type="datetime1">
              <a:rPr lang="en-US" smtClean="0"/>
              <a:pPr/>
              <a:t>25-Nov-17</a:t>
            </a:fld>
            <a:endParaRPr lang="en-US"/>
          </a:p>
        </p:txBody>
      </p:sp>
      <p:sp>
        <p:nvSpPr>
          <p:cNvPr id="3" name="Footer Placeholder 2"/>
          <p:cNvSpPr>
            <a:spLocks noGrp="1"/>
          </p:cNvSpPr>
          <p:nvPr>
            <p:ph type="ftr" sz="quarter" idx="11"/>
          </p:nvPr>
        </p:nvSpPr>
        <p:spPr/>
        <p:txBody>
          <a:bodyPr/>
          <a:lstStyle/>
          <a:p>
            <a:r>
              <a:rPr lang="en-US" smtClean="0"/>
              <a:t>Subodh Vora &amp; Co., Chartered Accountants. All rights reserved</a:t>
            </a:r>
            <a:endParaRPr lang="en-US"/>
          </a:p>
        </p:txBody>
      </p:sp>
      <p:sp>
        <p:nvSpPr>
          <p:cNvPr id="4" name="Slide Number Placeholder 3"/>
          <p:cNvSpPr>
            <a:spLocks noGrp="1"/>
          </p:cNvSpPr>
          <p:nvPr>
            <p:ph type="sldNum" sz="quarter" idx="12"/>
          </p:nvPr>
        </p:nvSpPr>
        <p:spPr/>
        <p:txBody>
          <a:bodyPr/>
          <a:lstStyle/>
          <a:p>
            <a:fld id="{3D11B78B-7584-4080-BE2B-168B9AEEC979}" type="slidenum">
              <a:rPr lang="en-US" smtClean="0"/>
              <a:pPr/>
              <a:t>‹#›</a:t>
            </a:fld>
            <a:endParaRPr lang="en-US"/>
          </a:p>
        </p:txBody>
      </p:sp>
    </p:spTree>
    <p:extLst>
      <p:ext uri="{BB962C8B-B14F-4D97-AF65-F5344CB8AC3E}">
        <p14:creationId xmlns:p14="http://schemas.microsoft.com/office/powerpoint/2010/main" val="4062560625"/>
      </p:ext>
    </p:extLst>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58D1795-2F23-405C-BD4D-35CB046E957B}" type="datetime1">
              <a:rPr lang="en-US" smtClean="0"/>
              <a:pPr/>
              <a:t>25-Nov-17</a:t>
            </a:fld>
            <a:endParaRPr lang="en-US"/>
          </a:p>
        </p:txBody>
      </p:sp>
      <p:sp>
        <p:nvSpPr>
          <p:cNvPr id="6" name="Footer Placeholder 5"/>
          <p:cNvSpPr>
            <a:spLocks noGrp="1"/>
          </p:cNvSpPr>
          <p:nvPr>
            <p:ph type="ftr" sz="quarter" idx="11"/>
          </p:nvPr>
        </p:nvSpPr>
        <p:spPr/>
        <p:txBody>
          <a:bodyPr/>
          <a:lstStyle/>
          <a:p>
            <a:r>
              <a:rPr lang="en-US" smtClean="0"/>
              <a:t>Subodh Vora &amp; Co., Chartered Accountants. All rights reserved</a:t>
            </a:r>
            <a:endParaRPr lang="en-US"/>
          </a:p>
        </p:txBody>
      </p:sp>
      <p:sp>
        <p:nvSpPr>
          <p:cNvPr id="7" name="Slide Number Placeholder 6"/>
          <p:cNvSpPr>
            <a:spLocks noGrp="1"/>
          </p:cNvSpPr>
          <p:nvPr>
            <p:ph type="sldNum" sz="quarter" idx="12"/>
          </p:nvPr>
        </p:nvSpPr>
        <p:spPr/>
        <p:txBody>
          <a:bodyPr/>
          <a:lstStyle/>
          <a:p>
            <a:fld id="{3D11B78B-7584-4080-BE2B-168B9AEEC979}" type="slidenum">
              <a:rPr lang="en-US" smtClean="0"/>
              <a:pPr/>
              <a:t>‹#›</a:t>
            </a:fld>
            <a:endParaRPr lang="en-US"/>
          </a:p>
        </p:txBody>
      </p:sp>
    </p:spTree>
    <p:extLst>
      <p:ext uri="{BB962C8B-B14F-4D97-AF65-F5344CB8AC3E}">
        <p14:creationId xmlns:p14="http://schemas.microsoft.com/office/powerpoint/2010/main" val="91694035"/>
      </p:ext>
    </p:extLst>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EA88653-1D79-40AF-BE8B-722A1D43AA2F}" type="datetime1">
              <a:rPr lang="en-US" smtClean="0"/>
              <a:pPr/>
              <a:t>25-Nov-17</a:t>
            </a:fld>
            <a:endParaRPr lang="en-US"/>
          </a:p>
        </p:txBody>
      </p:sp>
      <p:sp>
        <p:nvSpPr>
          <p:cNvPr id="6" name="Footer Placeholder 5"/>
          <p:cNvSpPr>
            <a:spLocks noGrp="1"/>
          </p:cNvSpPr>
          <p:nvPr>
            <p:ph type="ftr" sz="quarter" idx="11"/>
          </p:nvPr>
        </p:nvSpPr>
        <p:spPr/>
        <p:txBody>
          <a:bodyPr/>
          <a:lstStyle/>
          <a:p>
            <a:r>
              <a:rPr lang="en-US" smtClean="0"/>
              <a:t>Subodh Vora &amp; Co., Chartered Accountants. All rights reserved</a:t>
            </a:r>
            <a:endParaRPr lang="en-US"/>
          </a:p>
        </p:txBody>
      </p:sp>
      <p:sp>
        <p:nvSpPr>
          <p:cNvPr id="7" name="Slide Number Placeholder 6"/>
          <p:cNvSpPr>
            <a:spLocks noGrp="1"/>
          </p:cNvSpPr>
          <p:nvPr>
            <p:ph type="sldNum" sz="quarter" idx="12"/>
          </p:nvPr>
        </p:nvSpPr>
        <p:spPr/>
        <p:txBody>
          <a:bodyPr/>
          <a:lstStyle/>
          <a:p>
            <a:fld id="{3D11B78B-7584-4080-BE2B-168B9AEEC979}" type="slidenum">
              <a:rPr lang="en-US" smtClean="0"/>
              <a:pPr/>
              <a:t>‹#›</a:t>
            </a:fld>
            <a:endParaRPr lang="en-US"/>
          </a:p>
        </p:txBody>
      </p:sp>
    </p:spTree>
    <p:extLst>
      <p:ext uri="{BB962C8B-B14F-4D97-AF65-F5344CB8AC3E}">
        <p14:creationId xmlns:p14="http://schemas.microsoft.com/office/powerpoint/2010/main" val="3757407760"/>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B912C2-3A3F-4CED-B18A-8FB1AF499684}" type="datetime1">
              <a:rPr lang="en-US" smtClean="0"/>
              <a:pPr/>
              <a:t>25-Nov-17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Subodh Vora &amp; Co., Chartered Accountants. All rights reserved</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11B78B-7584-4080-BE2B-168B9AEEC979}" type="slidenum">
              <a:rPr lang="en-US" smtClean="0"/>
              <a:pPr/>
              <a:t>‹#›</a:t>
            </a:fld>
            <a:endParaRPr lang="en-US"/>
          </a:p>
        </p:txBody>
      </p:sp>
    </p:spTree>
    <p:extLst>
      <p:ext uri="{BB962C8B-B14F-4D97-AF65-F5344CB8AC3E}">
        <p14:creationId xmlns:p14="http://schemas.microsoft.com/office/powerpoint/2010/main" val="1908773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owerpointstyles.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6.xml.rels><?xml version="1.0" encoding="UTF-8" standalone="yes"?>
<Relationships xmlns="http://schemas.openxmlformats.org/package/2006/relationships"><Relationship Id="rId3" Type="http://schemas.openxmlformats.org/officeDocument/2006/relationships/hyperlink" Target="http://www.powerpointstyles.com/"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xml.rels><?xml version="1.0" encoding="UTF-8" standalone="yes"?>
<Relationships xmlns="http://schemas.openxmlformats.org/package/2006/relationships"><Relationship Id="rId3" Type="http://schemas.openxmlformats.org/officeDocument/2006/relationships/hyperlink" Target="http://www.powerpointstyles.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owerpointstyles.com/" TargetMode="Externa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4.xml.rels><?xml version="1.0" encoding="UTF-8" standalone="yes"?>
<Relationships xmlns="http://schemas.openxmlformats.org/package/2006/relationships"><Relationship Id="rId3" Type="http://schemas.openxmlformats.org/officeDocument/2006/relationships/hyperlink" Target="http://www.powerpointstyles.com/"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powerpointstyles.com/"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hyperlink" Target="http://www.powerpointstyles.com/"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xml.rels><?xml version="1.0" encoding="UTF-8" standalone="yes"?>
<Relationships xmlns="http://schemas.openxmlformats.org/package/2006/relationships"><Relationship Id="rId3" Type="http://schemas.openxmlformats.org/officeDocument/2006/relationships/hyperlink" Target="http://www.powerpointstyles.com/"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4872039" y="6237288"/>
            <a:ext cx="22786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a:hlinkClick r:id="rId2"/>
              </a:rPr>
              <a:t>Powerpoint Templates</a:t>
            </a:r>
            <a:endParaRPr lang="fr-FR" altLang="en-US"/>
          </a:p>
        </p:txBody>
      </p:sp>
      <p:pic>
        <p:nvPicPr>
          <p:cNvPr id="2059" name="Picture 11" descr="ImdesImfdsnizeage1fdsnlaopag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054" name="Text Box 6"/>
          <p:cNvSpPr txBox="1">
            <a:spLocks noChangeArrowheads="1"/>
          </p:cNvSpPr>
          <p:nvPr/>
        </p:nvSpPr>
        <p:spPr bwMode="auto">
          <a:xfrm>
            <a:off x="1519266" y="918042"/>
            <a:ext cx="6814686" cy="3908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fr-FR" altLang="en-US" sz="4000" b="1" dirty="0">
              <a:solidFill>
                <a:schemeClr val="tx2"/>
              </a:solidFill>
              <a:latin typeface="Verdana" panose="020B0604030504040204" pitchFamily="34" charset="0"/>
            </a:endParaRPr>
          </a:p>
          <a:p>
            <a:r>
              <a:rPr lang="fr-FR" altLang="en-US" sz="4000" b="1" dirty="0" err="1" smtClean="0">
                <a:solidFill>
                  <a:schemeClr val="tx2"/>
                </a:solidFill>
                <a:latin typeface="Verdana" panose="020B0604030504040204" pitchFamily="34" charset="0"/>
              </a:rPr>
              <a:t>Recent</a:t>
            </a:r>
            <a:r>
              <a:rPr lang="fr-FR" altLang="en-US" sz="4000" b="1" dirty="0" smtClean="0">
                <a:solidFill>
                  <a:schemeClr val="tx2"/>
                </a:solidFill>
                <a:latin typeface="Verdana" panose="020B0604030504040204" pitchFamily="34" charset="0"/>
              </a:rPr>
              <a:t> Changes in GST</a:t>
            </a:r>
            <a:endParaRPr lang="fr-FR" altLang="en-US" sz="4000" b="1" dirty="0">
              <a:solidFill>
                <a:schemeClr val="tx2"/>
              </a:solidFill>
              <a:latin typeface="Verdana" panose="020B0604030504040204" pitchFamily="34" charset="0"/>
            </a:endParaRPr>
          </a:p>
          <a:p>
            <a:endParaRPr lang="fr-FR" altLang="en-US" sz="2800" b="1" i="1" dirty="0" smtClean="0">
              <a:solidFill>
                <a:schemeClr val="tx2"/>
              </a:solidFill>
              <a:latin typeface="Verdana" panose="020B0604030504040204" pitchFamily="34" charset="0"/>
            </a:endParaRPr>
          </a:p>
          <a:p>
            <a:r>
              <a:rPr lang="fr-FR" altLang="en-US" sz="2000" i="1" dirty="0" smtClean="0">
                <a:solidFill>
                  <a:schemeClr val="tx2"/>
                </a:solidFill>
                <a:latin typeface="Verdana" panose="020B0604030504040204" pitchFamily="34" charset="0"/>
              </a:rPr>
              <a:t>Kush Vora</a:t>
            </a:r>
          </a:p>
          <a:p>
            <a:endParaRPr lang="fr-FR" altLang="en-US" sz="2000" i="1" dirty="0" smtClean="0">
              <a:solidFill>
                <a:schemeClr val="tx2"/>
              </a:solidFill>
              <a:latin typeface="Verdana" panose="020B0604030504040204" pitchFamily="34" charset="0"/>
            </a:endParaRPr>
          </a:p>
          <a:p>
            <a:r>
              <a:rPr lang="fr-FR" altLang="en-US" sz="2000" i="1" dirty="0" err="1" smtClean="0">
                <a:solidFill>
                  <a:schemeClr val="tx2"/>
                </a:solidFill>
                <a:latin typeface="Verdana" panose="020B0604030504040204" pitchFamily="34" charset="0"/>
              </a:rPr>
              <a:t>Amboli</a:t>
            </a:r>
            <a:r>
              <a:rPr lang="fr-FR" altLang="en-US" sz="2000" i="1" dirty="0" smtClean="0">
                <a:solidFill>
                  <a:schemeClr val="tx2"/>
                </a:solidFill>
                <a:latin typeface="Verdana" panose="020B0604030504040204" pitchFamily="34" charset="0"/>
              </a:rPr>
              <a:t> </a:t>
            </a:r>
            <a:r>
              <a:rPr lang="fr-FR" altLang="en-US" sz="2000" i="1" dirty="0" err="1" smtClean="0">
                <a:solidFill>
                  <a:schemeClr val="tx2"/>
                </a:solidFill>
                <a:latin typeface="Verdana" panose="020B0604030504040204" pitchFamily="34" charset="0"/>
              </a:rPr>
              <a:t>Study</a:t>
            </a:r>
            <a:r>
              <a:rPr lang="fr-FR" altLang="en-US" sz="2000" i="1" dirty="0" smtClean="0">
                <a:solidFill>
                  <a:schemeClr val="tx2"/>
                </a:solidFill>
                <a:latin typeface="Verdana" panose="020B0604030504040204" pitchFamily="34" charset="0"/>
              </a:rPr>
              <a:t> Circle</a:t>
            </a:r>
          </a:p>
          <a:p>
            <a:endParaRPr lang="fr-FR" altLang="en-US" sz="2000" i="1" dirty="0" smtClean="0">
              <a:solidFill>
                <a:schemeClr val="tx2"/>
              </a:solidFill>
              <a:latin typeface="Verdana" panose="020B0604030504040204" pitchFamily="34" charset="0"/>
            </a:endParaRPr>
          </a:p>
          <a:p>
            <a:endParaRPr lang="fr-FR" altLang="en-US" sz="2000" i="1" dirty="0">
              <a:solidFill>
                <a:schemeClr val="tx2"/>
              </a:solidFill>
              <a:latin typeface="Verdana" panose="020B0604030504040204" pitchFamily="34" charset="0"/>
            </a:endParaRPr>
          </a:p>
          <a:p>
            <a:r>
              <a:rPr lang="fr-FR" altLang="en-US" sz="2000" i="1" smtClean="0">
                <a:solidFill>
                  <a:schemeClr val="tx2"/>
                </a:solidFill>
                <a:latin typeface="Verdana" panose="020B0604030504040204" pitchFamily="34" charset="0"/>
              </a:rPr>
              <a:t>26.11.2017</a:t>
            </a:r>
            <a:endParaRPr lang="fr-FR" altLang="en-US" sz="2000" i="1" dirty="0" smtClean="0">
              <a:solidFill>
                <a:schemeClr val="tx2"/>
              </a:solidFill>
              <a:latin typeface="Verdana" panose="020B0604030504040204" pitchFamily="34" charset="0"/>
            </a:endParaRPr>
          </a:p>
          <a:p>
            <a:endParaRPr lang="fr-FR" altLang="en-US" sz="2000" i="1" dirty="0">
              <a:solidFill>
                <a:schemeClr val="tx2"/>
              </a:solidFill>
              <a:latin typeface="Verdana" panose="020B0604030504040204" pitchFamily="34" charset="0"/>
            </a:endParaRPr>
          </a:p>
        </p:txBody>
      </p:sp>
    </p:spTree>
    <p:extLst>
      <p:ext uri="{BB962C8B-B14F-4D97-AF65-F5344CB8AC3E}">
        <p14:creationId xmlns:p14="http://schemas.microsoft.com/office/powerpoint/2010/main" val="3919535642"/>
      </p:ext>
    </p:extLst>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lnSpc>
                <a:spcPct val="150000"/>
              </a:lnSpc>
              <a:spcBef>
                <a:spcPts val="600"/>
              </a:spcBef>
              <a:spcAft>
                <a:spcPts val="600"/>
              </a:spcAft>
              <a:defRPr/>
            </a:pPr>
            <a:r>
              <a:rPr lang="en-US" sz="2000" i="1" u="sng" dirty="0" smtClean="0">
                <a:solidFill>
                  <a:schemeClr val="tx1">
                    <a:lumMod val="65000"/>
                    <a:lumOff val="35000"/>
                  </a:schemeClr>
                </a:solidFill>
              </a:rPr>
              <a:t>Notification </a:t>
            </a:r>
            <a:r>
              <a:rPr lang="en-US" sz="2000" i="1" u="sng" dirty="0">
                <a:solidFill>
                  <a:schemeClr val="tx1">
                    <a:lumMod val="65000"/>
                    <a:lumOff val="35000"/>
                  </a:schemeClr>
                </a:solidFill>
              </a:rPr>
              <a:t>No. </a:t>
            </a:r>
            <a:r>
              <a:rPr lang="en-US" sz="2000" i="1" u="sng" dirty="0" smtClean="0">
                <a:solidFill>
                  <a:schemeClr val="tx1">
                    <a:lumMod val="65000"/>
                    <a:lumOff val="35000"/>
                  </a:schemeClr>
                </a:solidFill>
              </a:rPr>
              <a:t>47 </a:t>
            </a:r>
            <a:r>
              <a:rPr lang="en-US" sz="2000" i="1" u="sng" dirty="0">
                <a:solidFill>
                  <a:schemeClr val="tx1">
                    <a:lumMod val="65000"/>
                    <a:lumOff val="35000"/>
                  </a:schemeClr>
                </a:solidFill>
              </a:rPr>
              <a:t>/2017 dated </a:t>
            </a:r>
            <a:r>
              <a:rPr lang="en-US" sz="2000" i="1" u="sng" dirty="0" smtClean="0">
                <a:solidFill>
                  <a:schemeClr val="tx1">
                    <a:lumMod val="65000"/>
                    <a:lumOff val="35000"/>
                  </a:schemeClr>
                </a:solidFill>
              </a:rPr>
              <a:t>04.10.2017</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a:solidFill>
                  <a:schemeClr val="tx1">
                    <a:lumMod val="65000"/>
                    <a:lumOff val="35000"/>
                  </a:schemeClr>
                </a:solidFill>
              </a:rPr>
              <a:t>Before 04.10.2017, LUT only in case of foreign remittance of 10% of export turnover or INR 1 Crore whichever is more. For other exporters- bond + BG </a:t>
            </a:r>
            <a:r>
              <a:rPr lang="en-US" sz="2000" i="1" dirty="0" smtClean="0">
                <a:solidFill>
                  <a:schemeClr val="tx1">
                    <a:lumMod val="65000"/>
                    <a:lumOff val="35000"/>
                  </a:schemeClr>
                </a:solidFill>
              </a:rPr>
              <a:t>(15%) was </a:t>
            </a:r>
            <a:r>
              <a:rPr lang="en-US" sz="2000" i="1" dirty="0">
                <a:solidFill>
                  <a:schemeClr val="tx1">
                    <a:lumMod val="65000"/>
                    <a:lumOff val="35000"/>
                  </a:schemeClr>
                </a:solidFill>
              </a:rPr>
              <a:t>required. Various issues pertaining to BG, computation of foreign remittance. </a:t>
            </a:r>
            <a:endParaRPr lang="en-US" sz="2000" i="1" dirty="0" smtClean="0">
              <a:solidFill>
                <a:schemeClr val="tx1">
                  <a:lumMod val="65000"/>
                  <a:lumOff val="35000"/>
                </a:schemeClr>
              </a:solidFill>
            </a:endParaRP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LUT for all persons except prosecuted for any offence under GST Act</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LUT valid for entire financial year</a:t>
            </a: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EXPORT OF GOODS &amp; SUPPLIES TO SEZ- LUT</a:t>
            </a:r>
            <a:endParaRPr lang="en-US" sz="2400" b="1"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3274653196"/>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lnSpc>
                <a:spcPct val="150000"/>
              </a:lnSpc>
              <a:spcBef>
                <a:spcPts val="600"/>
              </a:spcBef>
              <a:spcAft>
                <a:spcPts val="600"/>
              </a:spcAft>
              <a:defRPr/>
            </a:pPr>
            <a:r>
              <a:rPr lang="en-US" sz="2000" i="1" u="sng" dirty="0" smtClean="0">
                <a:solidFill>
                  <a:schemeClr val="tx1">
                    <a:lumMod val="65000"/>
                    <a:lumOff val="35000"/>
                  </a:schemeClr>
                </a:solidFill>
              </a:rPr>
              <a:t>Notification </a:t>
            </a:r>
            <a:r>
              <a:rPr lang="en-US" sz="2000" i="1" u="sng" dirty="0">
                <a:solidFill>
                  <a:schemeClr val="tx1">
                    <a:lumMod val="65000"/>
                    <a:lumOff val="35000"/>
                  </a:schemeClr>
                </a:solidFill>
              </a:rPr>
              <a:t>No. </a:t>
            </a:r>
            <a:r>
              <a:rPr lang="en-US" sz="2000" i="1" u="sng" dirty="0" smtClean="0">
                <a:solidFill>
                  <a:schemeClr val="tx1">
                    <a:lumMod val="65000"/>
                    <a:lumOff val="35000"/>
                  </a:schemeClr>
                </a:solidFill>
              </a:rPr>
              <a:t>48 </a:t>
            </a:r>
            <a:r>
              <a:rPr lang="en-US" sz="2000" i="1" u="sng" dirty="0">
                <a:solidFill>
                  <a:schemeClr val="tx1">
                    <a:lumMod val="65000"/>
                    <a:lumOff val="35000"/>
                  </a:schemeClr>
                </a:solidFill>
              </a:rPr>
              <a:t>/2017 dated </a:t>
            </a:r>
            <a:r>
              <a:rPr lang="en-US" sz="2000" i="1" u="sng" dirty="0" smtClean="0">
                <a:solidFill>
                  <a:schemeClr val="tx1">
                    <a:lumMod val="65000"/>
                    <a:lumOff val="35000"/>
                  </a:schemeClr>
                </a:solidFill>
              </a:rPr>
              <a:t>18.10.2017</a:t>
            </a:r>
          </a:p>
          <a:p>
            <a:pPr eaLnBrk="0" hangingPunct="0">
              <a:lnSpc>
                <a:spcPct val="150000"/>
              </a:lnSpc>
              <a:spcBef>
                <a:spcPts val="600"/>
              </a:spcBef>
              <a:spcAft>
                <a:spcPts val="600"/>
              </a:spcAft>
              <a:defRPr/>
            </a:pPr>
            <a:r>
              <a:rPr lang="en-US" sz="2000" i="1" dirty="0">
                <a:solidFill>
                  <a:schemeClr val="tx1">
                    <a:lumMod val="65000"/>
                    <a:lumOff val="35000"/>
                  </a:schemeClr>
                </a:solidFill>
              </a:rPr>
              <a:t>The following categories of persons are categorized as deemed exporters:</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Supply </a:t>
            </a:r>
            <a:r>
              <a:rPr lang="en-US" sz="2000" i="1" dirty="0">
                <a:solidFill>
                  <a:schemeClr val="tx1">
                    <a:lumMod val="65000"/>
                    <a:lumOff val="35000"/>
                  </a:schemeClr>
                </a:solidFill>
              </a:rPr>
              <a:t>of goods by a registered person against Advance </a:t>
            </a:r>
            <a:r>
              <a:rPr lang="en-US" sz="2000" i="1" dirty="0" err="1">
                <a:solidFill>
                  <a:schemeClr val="tx1">
                    <a:lumMod val="65000"/>
                    <a:lumOff val="35000"/>
                  </a:schemeClr>
                </a:solidFill>
              </a:rPr>
              <a:t>Authorisation</a:t>
            </a:r>
            <a:endParaRPr lang="en-US" sz="2000" i="1" dirty="0">
              <a:solidFill>
                <a:schemeClr val="tx1">
                  <a:lumMod val="65000"/>
                  <a:lumOff val="35000"/>
                </a:schemeClr>
              </a:solidFill>
            </a:endParaRP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Supply </a:t>
            </a:r>
            <a:r>
              <a:rPr lang="en-US" sz="2000" i="1" dirty="0">
                <a:solidFill>
                  <a:schemeClr val="tx1">
                    <a:lumMod val="65000"/>
                    <a:lumOff val="35000"/>
                  </a:schemeClr>
                </a:solidFill>
              </a:rPr>
              <a:t>of capital goods by a registered person against EPCG </a:t>
            </a:r>
            <a:r>
              <a:rPr lang="en-US" sz="2000" i="1" dirty="0" err="1">
                <a:solidFill>
                  <a:schemeClr val="tx1">
                    <a:lumMod val="65000"/>
                    <a:lumOff val="35000"/>
                  </a:schemeClr>
                </a:solidFill>
              </a:rPr>
              <a:t>Authorisation</a:t>
            </a:r>
            <a:endParaRPr lang="en-US" sz="2000" i="1" dirty="0">
              <a:solidFill>
                <a:schemeClr val="tx1">
                  <a:lumMod val="65000"/>
                  <a:lumOff val="35000"/>
                </a:schemeClr>
              </a:solidFill>
            </a:endParaRP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Supply </a:t>
            </a:r>
            <a:r>
              <a:rPr lang="en-US" sz="2000" i="1" dirty="0">
                <a:solidFill>
                  <a:schemeClr val="tx1">
                    <a:lumMod val="65000"/>
                    <a:lumOff val="35000"/>
                  </a:schemeClr>
                </a:solidFill>
              </a:rPr>
              <a:t>of goods by a registered person to EOU</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Supply </a:t>
            </a:r>
            <a:r>
              <a:rPr lang="en-US" sz="2000" i="1" dirty="0">
                <a:solidFill>
                  <a:schemeClr val="tx1">
                    <a:lumMod val="65000"/>
                    <a:lumOff val="35000"/>
                  </a:schemeClr>
                </a:solidFill>
              </a:rPr>
              <a:t>of gold by a bank or Public Sector Undertaking specified in the notification No. 50/2017-Customs, dated the 30th June, 2017 (as amended) against Advance </a:t>
            </a:r>
            <a:r>
              <a:rPr lang="en-US" sz="2000" i="1" dirty="0" err="1">
                <a:solidFill>
                  <a:schemeClr val="tx1">
                    <a:lumMod val="65000"/>
                    <a:lumOff val="35000"/>
                  </a:schemeClr>
                </a:solidFill>
              </a:rPr>
              <a:t>Authorisation</a:t>
            </a:r>
            <a:r>
              <a:rPr lang="en-US" sz="2000" i="1" dirty="0" smtClean="0">
                <a:solidFill>
                  <a:schemeClr val="tx1">
                    <a:lumMod val="65000"/>
                    <a:lumOff val="35000"/>
                  </a:schemeClr>
                </a:solidFill>
              </a:rPr>
              <a:t>.</a:t>
            </a:r>
          </a:p>
          <a:p>
            <a:pPr marL="342900" indent="-342900" eaLnBrk="0" hangingPunct="0">
              <a:lnSpc>
                <a:spcPct val="150000"/>
              </a:lnSpc>
              <a:spcBef>
                <a:spcPts val="600"/>
              </a:spcBef>
              <a:spcAft>
                <a:spcPts val="600"/>
              </a:spcAft>
              <a:buFont typeface="Arial" panose="020B0604020202020204" pitchFamily="34" charset="0"/>
              <a:buChar char="•"/>
              <a:defRPr/>
            </a:pPr>
            <a:endParaRPr lang="en-US" sz="2000" i="1" dirty="0">
              <a:solidFill>
                <a:schemeClr val="tx1">
                  <a:lumMod val="65000"/>
                  <a:lumOff val="35000"/>
                </a:schemeClr>
              </a:solidFill>
            </a:endParaRP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DEEMED EXPORT…..</a:t>
            </a:r>
            <a:endParaRPr lang="en-US" sz="2400" b="1"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3625102704"/>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lnSpc>
                <a:spcPct val="150000"/>
              </a:lnSpc>
              <a:spcBef>
                <a:spcPts val="600"/>
              </a:spcBef>
              <a:spcAft>
                <a:spcPts val="600"/>
              </a:spcAft>
              <a:defRPr/>
            </a:pPr>
            <a:r>
              <a:rPr lang="en-US" sz="2000" i="1" u="sng" dirty="0">
                <a:solidFill>
                  <a:schemeClr val="tx1">
                    <a:lumMod val="65000"/>
                    <a:lumOff val="35000"/>
                  </a:schemeClr>
                </a:solidFill>
              </a:rPr>
              <a:t>Circular 14/2017 dated 6</a:t>
            </a:r>
            <a:r>
              <a:rPr lang="en-US" sz="2000" i="1" u="sng" baseline="30000" dirty="0">
                <a:solidFill>
                  <a:schemeClr val="tx1">
                    <a:lumMod val="65000"/>
                    <a:lumOff val="35000"/>
                  </a:schemeClr>
                </a:solidFill>
              </a:rPr>
              <a:t>th</a:t>
            </a:r>
            <a:r>
              <a:rPr lang="en-US" sz="2000" i="1" u="sng" dirty="0">
                <a:solidFill>
                  <a:schemeClr val="tx1">
                    <a:lumMod val="65000"/>
                    <a:lumOff val="35000"/>
                  </a:schemeClr>
                </a:solidFill>
              </a:rPr>
              <a:t> November 2017- Form A, Form B &amp; other procedures</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Recipient EOU unit to give prior intimation in Form A pre approved by Developmental Commissioner</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Form A to be given to supplier, GST officer of supplier and GST officer of EOU</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On receipt of goods, EOU to endorse tax invoice and send copy of endorsed invoice </a:t>
            </a:r>
            <a:r>
              <a:rPr lang="en-US" sz="2000" i="1" dirty="0">
                <a:solidFill>
                  <a:schemeClr val="tx1">
                    <a:lumMod val="65000"/>
                    <a:lumOff val="35000"/>
                  </a:schemeClr>
                </a:solidFill>
              </a:rPr>
              <a:t>to supplier, GST officer of supplier and GST officer of </a:t>
            </a:r>
            <a:r>
              <a:rPr lang="en-US" sz="2000" i="1" dirty="0" smtClean="0">
                <a:solidFill>
                  <a:schemeClr val="tx1">
                    <a:lumMod val="65000"/>
                    <a:lumOff val="35000"/>
                  </a:schemeClr>
                </a:solidFill>
              </a:rPr>
              <a:t>EOU</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Endorsed invoice to be regarded as proof of deemed export</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Recipient EOU to maintain records of deemed export in digital form in Form B and hand over copy in digital medium to jurisdictiona</a:t>
            </a:r>
            <a:r>
              <a:rPr lang="en-US" sz="2000" i="1" dirty="0">
                <a:solidFill>
                  <a:schemeClr val="tx1">
                    <a:lumMod val="65000"/>
                    <a:lumOff val="35000"/>
                  </a:schemeClr>
                </a:solidFill>
              </a:rPr>
              <a:t>l</a:t>
            </a:r>
            <a:r>
              <a:rPr lang="en-US" sz="2000" i="1" dirty="0" smtClean="0">
                <a:solidFill>
                  <a:schemeClr val="tx1">
                    <a:lumMod val="65000"/>
                    <a:lumOff val="35000"/>
                  </a:schemeClr>
                </a:solidFill>
              </a:rPr>
              <a:t> GST officer by 10</a:t>
            </a:r>
            <a:r>
              <a:rPr lang="en-US" sz="2000" i="1" baseline="30000" dirty="0" smtClean="0">
                <a:solidFill>
                  <a:schemeClr val="tx1">
                    <a:lumMod val="65000"/>
                    <a:lumOff val="35000"/>
                  </a:schemeClr>
                </a:solidFill>
              </a:rPr>
              <a:t>th</a:t>
            </a:r>
            <a:r>
              <a:rPr lang="en-US" sz="2000" i="1" dirty="0" smtClean="0">
                <a:solidFill>
                  <a:schemeClr val="tx1">
                    <a:lumMod val="65000"/>
                    <a:lumOff val="35000"/>
                  </a:schemeClr>
                </a:solidFill>
              </a:rPr>
              <a:t> of next month</a:t>
            </a:r>
          </a:p>
          <a:p>
            <a:pPr marL="342900" indent="-342900" eaLnBrk="0" hangingPunct="0">
              <a:lnSpc>
                <a:spcPct val="150000"/>
              </a:lnSpc>
              <a:spcBef>
                <a:spcPts val="600"/>
              </a:spcBef>
              <a:spcAft>
                <a:spcPts val="600"/>
              </a:spcAft>
              <a:buFont typeface="Arial" panose="020B0604020202020204" pitchFamily="34" charset="0"/>
              <a:buChar char="•"/>
              <a:defRPr/>
            </a:pPr>
            <a:endParaRPr lang="en-US" sz="2000" i="1" dirty="0">
              <a:solidFill>
                <a:schemeClr val="tx1">
                  <a:lumMod val="65000"/>
                  <a:lumOff val="35000"/>
                </a:schemeClr>
              </a:solidFill>
            </a:endParaRP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DEEMED EXPORT…..</a:t>
            </a:r>
            <a:endParaRPr lang="en-US" sz="2400" b="1"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2958627033"/>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lnSpc>
                <a:spcPct val="150000"/>
              </a:lnSpc>
              <a:spcBef>
                <a:spcPts val="600"/>
              </a:spcBef>
              <a:spcAft>
                <a:spcPts val="600"/>
              </a:spcAft>
              <a:defRPr/>
            </a:pPr>
            <a:r>
              <a:rPr lang="en-US" sz="2000" i="1" u="sng" dirty="0" smtClean="0">
                <a:solidFill>
                  <a:schemeClr val="tx1">
                    <a:lumMod val="65000"/>
                    <a:lumOff val="35000"/>
                  </a:schemeClr>
                </a:solidFill>
              </a:rPr>
              <a:t>Notification </a:t>
            </a:r>
            <a:r>
              <a:rPr lang="en-US" sz="2000" i="1" u="sng" dirty="0">
                <a:solidFill>
                  <a:schemeClr val="tx1">
                    <a:lumMod val="65000"/>
                    <a:lumOff val="35000"/>
                  </a:schemeClr>
                </a:solidFill>
              </a:rPr>
              <a:t>No. </a:t>
            </a:r>
            <a:r>
              <a:rPr lang="en-US" sz="2000" i="1" u="sng" dirty="0" smtClean="0">
                <a:solidFill>
                  <a:schemeClr val="tx1">
                    <a:lumMod val="65000"/>
                    <a:lumOff val="35000"/>
                  </a:schemeClr>
                </a:solidFill>
              </a:rPr>
              <a:t>40 </a:t>
            </a:r>
            <a:r>
              <a:rPr lang="en-US" sz="2000" i="1" u="sng" dirty="0">
                <a:solidFill>
                  <a:schemeClr val="tx1">
                    <a:lumMod val="65000"/>
                    <a:lumOff val="35000"/>
                  </a:schemeClr>
                </a:solidFill>
              </a:rPr>
              <a:t>/2017 dated </a:t>
            </a:r>
            <a:r>
              <a:rPr lang="en-US" sz="2000" i="1" u="sng" dirty="0" smtClean="0">
                <a:solidFill>
                  <a:schemeClr val="tx1">
                    <a:lumMod val="65000"/>
                    <a:lumOff val="35000"/>
                  </a:schemeClr>
                </a:solidFill>
              </a:rPr>
              <a:t>23.10.2017</a:t>
            </a:r>
          </a:p>
          <a:p>
            <a:pPr marL="457200" indent="-457200">
              <a:buFont typeface="+mj-lt"/>
              <a:buAutoNum type="arabicPeriod"/>
            </a:pPr>
            <a:r>
              <a:rPr lang="en-IN" sz="2000" i="1" dirty="0">
                <a:solidFill>
                  <a:schemeClr val="tx1">
                    <a:lumMod val="65000"/>
                    <a:lumOff val="35000"/>
                  </a:schemeClr>
                </a:solidFill>
              </a:rPr>
              <a:t>the registered supplier shall supply the goods to the registered recipient on a </a:t>
            </a:r>
            <a:r>
              <a:rPr lang="en-IN" sz="2000" b="1" i="1" dirty="0">
                <a:solidFill>
                  <a:schemeClr val="tx1">
                    <a:lumMod val="65000"/>
                    <a:lumOff val="35000"/>
                  </a:schemeClr>
                </a:solidFill>
              </a:rPr>
              <a:t>tax invoice</a:t>
            </a:r>
            <a:r>
              <a:rPr lang="en-IN" sz="2000" i="1" dirty="0">
                <a:solidFill>
                  <a:schemeClr val="tx1">
                    <a:lumMod val="65000"/>
                    <a:lumOff val="35000"/>
                  </a:schemeClr>
                </a:solidFill>
              </a:rPr>
              <a:t>; </a:t>
            </a:r>
            <a:endParaRPr lang="en-US" sz="2000" i="1" dirty="0">
              <a:solidFill>
                <a:schemeClr val="tx1">
                  <a:lumMod val="65000"/>
                  <a:lumOff val="35000"/>
                </a:schemeClr>
              </a:solidFill>
            </a:endParaRPr>
          </a:p>
          <a:p>
            <a:pPr marL="457200" indent="-457200">
              <a:buFont typeface="+mj-lt"/>
              <a:buAutoNum type="arabicPeriod"/>
            </a:pPr>
            <a:endParaRPr lang="en-US" sz="2000" i="1" dirty="0">
              <a:solidFill>
                <a:schemeClr val="tx1">
                  <a:lumMod val="65000"/>
                  <a:lumOff val="35000"/>
                </a:schemeClr>
              </a:solidFill>
            </a:endParaRPr>
          </a:p>
          <a:p>
            <a:pPr marL="457200" indent="-457200">
              <a:buFont typeface="+mj-lt"/>
              <a:buAutoNum type="arabicPeriod"/>
            </a:pPr>
            <a:r>
              <a:rPr lang="en-IN" sz="2000" i="1" dirty="0" smtClean="0">
                <a:solidFill>
                  <a:schemeClr val="tx1">
                    <a:lumMod val="65000"/>
                    <a:lumOff val="35000"/>
                  </a:schemeClr>
                </a:solidFill>
              </a:rPr>
              <a:t>the </a:t>
            </a:r>
            <a:r>
              <a:rPr lang="en-IN" sz="2000" i="1" dirty="0">
                <a:solidFill>
                  <a:schemeClr val="tx1">
                    <a:lumMod val="65000"/>
                    <a:lumOff val="35000"/>
                  </a:schemeClr>
                </a:solidFill>
              </a:rPr>
              <a:t>registered recipient shall export the said goods within a period of </a:t>
            </a:r>
            <a:r>
              <a:rPr lang="en-IN" sz="2000" b="1" i="1" dirty="0">
                <a:solidFill>
                  <a:schemeClr val="tx1">
                    <a:lumMod val="65000"/>
                    <a:lumOff val="35000"/>
                  </a:schemeClr>
                </a:solidFill>
              </a:rPr>
              <a:t>ninety days </a:t>
            </a:r>
            <a:r>
              <a:rPr lang="en-IN" sz="2000" i="1" dirty="0">
                <a:solidFill>
                  <a:schemeClr val="tx1">
                    <a:lumMod val="65000"/>
                    <a:lumOff val="35000"/>
                  </a:schemeClr>
                </a:solidFill>
              </a:rPr>
              <a:t>from the date of issue of a tax invoice by the registered supplier; </a:t>
            </a:r>
            <a:endParaRPr lang="en-US" sz="2000" i="1" dirty="0">
              <a:solidFill>
                <a:schemeClr val="tx1">
                  <a:lumMod val="65000"/>
                  <a:lumOff val="35000"/>
                </a:schemeClr>
              </a:solidFill>
            </a:endParaRPr>
          </a:p>
          <a:p>
            <a:pPr marL="457200" indent="-457200">
              <a:buFont typeface="+mj-lt"/>
              <a:buAutoNum type="arabicPeriod"/>
            </a:pPr>
            <a:endParaRPr lang="en-IN" sz="2000" i="1" dirty="0" smtClean="0">
              <a:solidFill>
                <a:schemeClr val="tx1">
                  <a:lumMod val="65000"/>
                  <a:lumOff val="35000"/>
                </a:schemeClr>
              </a:solidFill>
            </a:endParaRPr>
          </a:p>
          <a:p>
            <a:pPr marL="457200" indent="-457200">
              <a:buFont typeface="+mj-lt"/>
              <a:buAutoNum type="arabicPeriod"/>
            </a:pPr>
            <a:r>
              <a:rPr lang="en-IN" sz="2000" i="1" dirty="0" smtClean="0">
                <a:solidFill>
                  <a:schemeClr val="tx1">
                    <a:lumMod val="65000"/>
                    <a:lumOff val="35000"/>
                  </a:schemeClr>
                </a:solidFill>
              </a:rPr>
              <a:t>the </a:t>
            </a:r>
            <a:r>
              <a:rPr lang="en-IN" sz="2000" i="1" dirty="0">
                <a:solidFill>
                  <a:schemeClr val="tx1">
                    <a:lumMod val="65000"/>
                    <a:lumOff val="35000"/>
                  </a:schemeClr>
                </a:solidFill>
              </a:rPr>
              <a:t>registered recipient shall indicate the </a:t>
            </a:r>
            <a:r>
              <a:rPr lang="en-IN" sz="2000" i="1" dirty="0" smtClean="0">
                <a:solidFill>
                  <a:schemeClr val="tx1">
                    <a:lumMod val="65000"/>
                    <a:lumOff val="35000"/>
                  </a:schemeClr>
                </a:solidFill>
              </a:rPr>
              <a:t>GSTIN of </a:t>
            </a:r>
            <a:r>
              <a:rPr lang="en-IN" sz="2000" i="1" dirty="0">
                <a:solidFill>
                  <a:schemeClr val="tx1">
                    <a:lumMod val="65000"/>
                    <a:lumOff val="35000"/>
                  </a:schemeClr>
                </a:solidFill>
              </a:rPr>
              <a:t>the registered supplier and the tax invoice number issued by the registered supplier in respect of the said goods in the </a:t>
            </a:r>
            <a:r>
              <a:rPr lang="en-IN" sz="2000" b="1" i="1" dirty="0">
                <a:solidFill>
                  <a:schemeClr val="tx1">
                    <a:lumMod val="65000"/>
                    <a:lumOff val="35000"/>
                  </a:schemeClr>
                </a:solidFill>
              </a:rPr>
              <a:t>shipping bill or bill of export</a:t>
            </a:r>
            <a:r>
              <a:rPr lang="en-IN" sz="2000" i="1" dirty="0">
                <a:solidFill>
                  <a:schemeClr val="tx1">
                    <a:lumMod val="65000"/>
                    <a:lumOff val="35000"/>
                  </a:schemeClr>
                </a:solidFill>
              </a:rPr>
              <a:t>, as the case may be; </a:t>
            </a:r>
            <a:endParaRPr lang="en-US" sz="2000" i="1" dirty="0">
              <a:solidFill>
                <a:schemeClr val="tx1">
                  <a:lumMod val="65000"/>
                  <a:lumOff val="35000"/>
                </a:schemeClr>
              </a:solidFill>
            </a:endParaRPr>
          </a:p>
          <a:p>
            <a:pPr marL="457200" indent="-457200">
              <a:buFont typeface="+mj-lt"/>
              <a:buAutoNum type="arabicPeriod"/>
            </a:pPr>
            <a:endParaRPr lang="en-IN" sz="2000" i="1" dirty="0" smtClean="0">
              <a:solidFill>
                <a:schemeClr val="tx1">
                  <a:lumMod val="65000"/>
                  <a:lumOff val="35000"/>
                </a:schemeClr>
              </a:solidFill>
            </a:endParaRPr>
          </a:p>
          <a:p>
            <a:pPr marL="457200" indent="-457200">
              <a:buFont typeface="+mj-lt"/>
              <a:buAutoNum type="arabicPeriod"/>
            </a:pPr>
            <a:r>
              <a:rPr lang="en-IN" sz="2000" i="1" dirty="0">
                <a:solidFill>
                  <a:schemeClr val="tx1">
                    <a:lumMod val="65000"/>
                    <a:lumOff val="35000"/>
                  </a:schemeClr>
                </a:solidFill>
              </a:rPr>
              <a:t> the registered recipient shall be registered with an Export Promotion Council or a Commodity Board recognised by the Department of Commerce; </a:t>
            </a:r>
            <a:endParaRPr lang="en-US" sz="2000" i="1" dirty="0" smtClean="0">
              <a:solidFill>
                <a:schemeClr val="tx1">
                  <a:lumMod val="65000"/>
                  <a:lumOff val="35000"/>
                </a:schemeClr>
              </a:solidFill>
            </a:endParaRPr>
          </a:p>
          <a:p>
            <a:pPr marL="457200" indent="-457200">
              <a:buFont typeface="+mj-lt"/>
              <a:buAutoNum type="arabicPeriod"/>
            </a:pPr>
            <a:endParaRPr lang="en-US" sz="2000" i="1" dirty="0">
              <a:solidFill>
                <a:schemeClr val="tx1">
                  <a:lumMod val="65000"/>
                  <a:lumOff val="35000"/>
                </a:schemeClr>
              </a:solidFill>
            </a:endParaRPr>
          </a:p>
          <a:p>
            <a:pPr marL="457200" indent="-457200">
              <a:buFont typeface="+mj-lt"/>
              <a:buAutoNum type="arabicPeriod"/>
            </a:pPr>
            <a:r>
              <a:rPr lang="en-IN" sz="2000" i="1" dirty="0" smtClean="0">
                <a:solidFill>
                  <a:schemeClr val="tx1">
                    <a:lumMod val="65000"/>
                    <a:lumOff val="35000"/>
                  </a:schemeClr>
                </a:solidFill>
              </a:rPr>
              <a:t>the </a:t>
            </a:r>
            <a:r>
              <a:rPr lang="en-IN" sz="2000" i="1" dirty="0">
                <a:solidFill>
                  <a:schemeClr val="tx1">
                    <a:lumMod val="65000"/>
                    <a:lumOff val="35000"/>
                  </a:schemeClr>
                </a:solidFill>
              </a:rPr>
              <a:t>registered recipient shall place an order on registered supplier for procuring goods at concessional rate and a copy of the same shall also be provided to the jurisdictional tax officer of the registered supplier; </a:t>
            </a:r>
            <a:endParaRPr lang="en-US" sz="2000" i="1" dirty="0">
              <a:solidFill>
                <a:schemeClr val="tx1">
                  <a:lumMod val="65000"/>
                  <a:lumOff val="35000"/>
                </a:schemeClr>
              </a:solidFill>
            </a:endParaRPr>
          </a:p>
          <a:p>
            <a:r>
              <a:rPr lang="en-IN" sz="2000" i="1" dirty="0">
                <a:solidFill>
                  <a:schemeClr val="tx1">
                    <a:lumMod val="65000"/>
                    <a:lumOff val="35000"/>
                  </a:schemeClr>
                </a:solidFill>
              </a:rPr>
              <a:t> </a:t>
            </a: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MERCHANT EXPORT- 0.1%</a:t>
            </a:r>
            <a:endParaRPr lang="en-US" sz="2400" b="1"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1039873923"/>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r>
              <a:rPr lang="en-IN" sz="2000" i="1" dirty="0" smtClean="0">
                <a:solidFill>
                  <a:schemeClr val="tx1">
                    <a:lumMod val="65000"/>
                    <a:lumOff val="35000"/>
                  </a:schemeClr>
                </a:solidFill>
              </a:rPr>
              <a:t>6. the registered recipient shall move the said goods from place of registered supplier – </a:t>
            </a:r>
            <a:endParaRPr lang="en-US" sz="2000" i="1" dirty="0" smtClean="0">
              <a:solidFill>
                <a:schemeClr val="tx1">
                  <a:lumMod val="65000"/>
                  <a:lumOff val="35000"/>
                </a:schemeClr>
              </a:solidFill>
            </a:endParaRPr>
          </a:p>
          <a:p>
            <a:r>
              <a:rPr lang="en-IN" sz="2000" i="1" dirty="0" smtClean="0">
                <a:solidFill>
                  <a:schemeClr val="tx1">
                    <a:lumMod val="65000"/>
                    <a:lumOff val="35000"/>
                  </a:schemeClr>
                </a:solidFill>
              </a:rPr>
              <a:t> </a:t>
            </a:r>
            <a:endParaRPr lang="en-US" sz="2000" i="1" dirty="0" smtClean="0">
              <a:solidFill>
                <a:schemeClr val="tx1">
                  <a:lumMod val="65000"/>
                  <a:lumOff val="35000"/>
                </a:schemeClr>
              </a:solidFill>
            </a:endParaRPr>
          </a:p>
          <a:p>
            <a:r>
              <a:rPr lang="en-IN" sz="2000" i="1" dirty="0" smtClean="0">
                <a:solidFill>
                  <a:schemeClr val="tx1">
                    <a:lumMod val="65000"/>
                    <a:lumOff val="35000"/>
                  </a:schemeClr>
                </a:solidFill>
              </a:rPr>
              <a:t>(a) directly to the Port, Inland Container Deport, Airport or Land Customs Station from where the said goods are to be exported; or </a:t>
            </a:r>
            <a:endParaRPr lang="en-US" sz="2000" i="1" dirty="0" smtClean="0">
              <a:solidFill>
                <a:schemeClr val="tx1">
                  <a:lumMod val="65000"/>
                  <a:lumOff val="35000"/>
                </a:schemeClr>
              </a:solidFill>
            </a:endParaRPr>
          </a:p>
          <a:p>
            <a:endParaRPr lang="en-IN" sz="2000" i="1" dirty="0" smtClean="0">
              <a:solidFill>
                <a:schemeClr val="tx1">
                  <a:lumMod val="65000"/>
                  <a:lumOff val="35000"/>
                </a:schemeClr>
              </a:solidFill>
            </a:endParaRPr>
          </a:p>
          <a:p>
            <a:r>
              <a:rPr lang="en-IN" sz="2000" i="1" dirty="0" smtClean="0">
                <a:solidFill>
                  <a:schemeClr val="tx1">
                    <a:lumMod val="65000"/>
                    <a:lumOff val="35000"/>
                  </a:schemeClr>
                </a:solidFill>
              </a:rPr>
              <a:t>(b) directly to a registered warehouse from where the said goods shall be move to the Port, Inland Container Deport, Airport or Land Customs Station from where the said goods are to be exported; </a:t>
            </a:r>
            <a:endParaRPr lang="en-US" sz="2000" i="1" dirty="0" smtClean="0">
              <a:solidFill>
                <a:schemeClr val="tx1">
                  <a:lumMod val="65000"/>
                  <a:lumOff val="35000"/>
                </a:schemeClr>
              </a:solidFill>
            </a:endParaRPr>
          </a:p>
          <a:p>
            <a:r>
              <a:rPr lang="en-IN" sz="2000" i="1" dirty="0" smtClean="0">
                <a:solidFill>
                  <a:schemeClr val="tx1">
                    <a:lumMod val="65000"/>
                    <a:lumOff val="35000"/>
                  </a:schemeClr>
                </a:solidFill>
              </a:rPr>
              <a:t> </a:t>
            </a:r>
            <a:endParaRPr lang="en-US" sz="2000" i="1" dirty="0" smtClean="0">
              <a:solidFill>
                <a:schemeClr val="tx1">
                  <a:lumMod val="65000"/>
                  <a:lumOff val="35000"/>
                </a:schemeClr>
              </a:solidFill>
            </a:endParaRPr>
          </a:p>
          <a:p>
            <a:r>
              <a:rPr lang="en-IN" sz="2000" i="1" dirty="0" smtClean="0">
                <a:solidFill>
                  <a:schemeClr val="tx1">
                    <a:lumMod val="65000"/>
                    <a:lumOff val="35000"/>
                  </a:schemeClr>
                </a:solidFill>
              </a:rPr>
              <a:t>7. if the registered recipient intends to aggregate supplies from multiple registered suppliers and then export, the goods from each registered supplier shall move to a registered warehouse and after aggregation, the registered recipient shall move goods to the Port, Inland Container Deport, Airport or Land Customs Station from where they shall be exported; </a:t>
            </a:r>
            <a:endParaRPr lang="en-US" sz="2000" i="1" dirty="0" smtClean="0">
              <a:solidFill>
                <a:schemeClr val="tx1">
                  <a:lumMod val="65000"/>
                  <a:lumOff val="35000"/>
                </a:schemeClr>
              </a:solidFill>
            </a:endParaRPr>
          </a:p>
          <a:p>
            <a:r>
              <a:rPr lang="en-IN" sz="2000" i="1" dirty="0" smtClean="0">
                <a:solidFill>
                  <a:schemeClr val="tx1">
                    <a:lumMod val="65000"/>
                    <a:lumOff val="35000"/>
                  </a:schemeClr>
                </a:solidFill>
              </a:rPr>
              <a:t> </a:t>
            </a:r>
            <a:endParaRPr lang="en-US" sz="2000" i="1" dirty="0" smtClean="0">
              <a:solidFill>
                <a:schemeClr val="tx1">
                  <a:lumMod val="65000"/>
                  <a:lumOff val="35000"/>
                </a:schemeClr>
              </a:solidFill>
            </a:endParaRPr>
          </a:p>
          <a:p>
            <a:r>
              <a:rPr lang="en-IN" sz="2000" i="1" dirty="0" smtClean="0">
                <a:solidFill>
                  <a:schemeClr val="tx1">
                    <a:lumMod val="65000"/>
                    <a:lumOff val="35000"/>
                  </a:schemeClr>
                </a:solidFill>
              </a:rPr>
              <a:t>8. in case of situation referred to in condition (vii) the registered recipient shall endorse receipt of goods on the tax invoice and also obtain acknowledgement of receipt of goods in the registered warehouse from the warehouse operator and the endorsed tax invoice and the acknowledgment of the warehouse operator shall be provided to the registered supplier as well as to the jurisdictional tax officer of such supplier; and </a:t>
            </a:r>
            <a:endParaRPr lang="en-US" sz="2000" i="1" dirty="0" smtClean="0">
              <a:solidFill>
                <a:schemeClr val="tx1">
                  <a:lumMod val="65000"/>
                  <a:lumOff val="35000"/>
                </a:schemeClr>
              </a:solidFill>
            </a:endParaRPr>
          </a:p>
          <a:p>
            <a:r>
              <a:rPr lang="en-IN" sz="2000" i="1" dirty="0" smtClean="0">
                <a:solidFill>
                  <a:schemeClr val="tx1">
                    <a:lumMod val="65000"/>
                    <a:lumOff val="35000"/>
                  </a:schemeClr>
                </a:solidFill>
              </a:rPr>
              <a:t> </a:t>
            </a:r>
            <a:endParaRPr lang="en-US" sz="2000" i="1" dirty="0">
              <a:solidFill>
                <a:schemeClr val="tx1">
                  <a:lumMod val="65000"/>
                  <a:lumOff val="35000"/>
                </a:schemeClr>
              </a:solidFill>
            </a:endParaRPr>
          </a:p>
          <a:p>
            <a:r>
              <a:rPr lang="en-US" sz="2000" i="1" dirty="0" smtClean="0">
                <a:solidFill>
                  <a:schemeClr val="tx1">
                    <a:lumMod val="65000"/>
                    <a:lumOff val="35000"/>
                  </a:schemeClr>
                </a:solidFill>
              </a:rPr>
              <a:t>9. </a:t>
            </a:r>
            <a:r>
              <a:rPr lang="en-IN" sz="2000" i="1" dirty="0" smtClean="0">
                <a:solidFill>
                  <a:schemeClr val="tx1">
                    <a:lumMod val="65000"/>
                    <a:lumOff val="35000"/>
                  </a:schemeClr>
                </a:solidFill>
              </a:rPr>
              <a:t>when goods have been exported, the registered recipient shall provide copy of shipping bill or bill of export containing details of Goods and Services Tax Identification Number (GSTIN) and tax invoice of the registered supplier along with proof of export general manifest or export report having been filed to the registered supplier as well as jurisdictional tax officer of such supplier</a:t>
            </a:r>
            <a:r>
              <a:rPr lang="en-US" sz="2000" i="1" dirty="0" smtClean="0">
                <a:solidFill>
                  <a:schemeClr val="tx1">
                    <a:lumMod val="65000"/>
                    <a:lumOff val="35000"/>
                  </a:schemeClr>
                </a:solidFill>
              </a:rPr>
              <a:t/>
            </a:r>
            <a:br>
              <a:rPr lang="en-US" sz="2000" i="1" dirty="0" smtClean="0">
                <a:solidFill>
                  <a:schemeClr val="tx1">
                    <a:lumMod val="65000"/>
                    <a:lumOff val="35000"/>
                  </a:schemeClr>
                </a:solidFill>
              </a:rPr>
            </a:br>
            <a:endParaRPr lang="en-US" sz="2000" i="1" dirty="0" smtClean="0">
              <a:solidFill>
                <a:schemeClr val="tx1">
                  <a:lumMod val="65000"/>
                  <a:lumOff val="35000"/>
                </a:schemeClr>
              </a:solidFill>
            </a:endParaRPr>
          </a:p>
          <a:p>
            <a:endParaRPr lang="en-US" sz="2000" i="1" dirty="0">
              <a:solidFill>
                <a:schemeClr val="tx1">
                  <a:lumMod val="65000"/>
                  <a:lumOff val="35000"/>
                </a:schemeClr>
              </a:solidFill>
            </a:endParaRP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MERCHANT EXPORT</a:t>
            </a:r>
            <a:endParaRPr lang="en-US" sz="2400" b="1"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618718375"/>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r>
              <a:rPr lang="en-IN" sz="2000" i="1" dirty="0" smtClean="0">
                <a:solidFill>
                  <a:schemeClr val="tx1">
                    <a:lumMod val="65000"/>
                    <a:lumOff val="35000"/>
                  </a:schemeClr>
                </a:solidFill>
              </a:rPr>
              <a:t> </a:t>
            </a:r>
            <a:endParaRPr lang="en-US" sz="2000" i="1" dirty="0">
              <a:solidFill>
                <a:schemeClr val="tx1">
                  <a:lumMod val="65000"/>
                  <a:lumOff val="35000"/>
                </a:schemeClr>
              </a:solidFill>
            </a:endParaRPr>
          </a:p>
          <a:p>
            <a:r>
              <a:rPr lang="en-US" sz="2000" i="1" dirty="0" smtClean="0">
                <a:solidFill>
                  <a:schemeClr val="tx1">
                    <a:lumMod val="65000"/>
                    <a:lumOff val="35000"/>
                  </a:schemeClr>
                </a:solidFill>
              </a:rPr>
              <a:t>9. </a:t>
            </a:r>
            <a:r>
              <a:rPr lang="en-IN" sz="2000" i="1" dirty="0" smtClean="0">
                <a:solidFill>
                  <a:schemeClr val="tx1">
                    <a:lumMod val="65000"/>
                    <a:lumOff val="35000"/>
                  </a:schemeClr>
                </a:solidFill>
              </a:rPr>
              <a:t>when goods have been exported, the registered recipient shall provide copy of shipping bill or bill of export containing details of Goods and Services Tax Identification Number (GSTIN) and tax invoice of the registered supplier along with proof of export general manifest or export report having been filed to the registered supplier as well as jurisdictional tax officer of such supplier</a:t>
            </a:r>
            <a:r>
              <a:rPr lang="en-US" sz="2000" i="1" dirty="0" smtClean="0">
                <a:solidFill>
                  <a:schemeClr val="tx1">
                    <a:lumMod val="65000"/>
                    <a:lumOff val="35000"/>
                  </a:schemeClr>
                </a:solidFill>
              </a:rPr>
              <a:t/>
            </a:r>
            <a:br>
              <a:rPr lang="en-US" sz="2000" i="1" dirty="0" smtClean="0">
                <a:solidFill>
                  <a:schemeClr val="tx1">
                    <a:lumMod val="65000"/>
                    <a:lumOff val="35000"/>
                  </a:schemeClr>
                </a:solidFill>
              </a:rPr>
            </a:br>
            <a:endParaRPr lang="en-US" sz="2000" i="1" dirty="0" smtClean="0">
              <a:solidFill>
                <a:schemeClr val="tx1">
                  <a:lumMod val="65000"/>
                  <a:lumOff val="35000"/>
                </a:schemeClr>
              </a:solidFill>
            </a:endParaRPr>
          </a:p>
          <a:p>
            <a:endParaRPr lang="en-US" sz="2000" i="1" dirty="0">
              <a:solidFill>
                <a:schemeClr val="tx1">
                  <a:lumMod val="65000"/>
                  <a:lumOff val="35000"/>
                </a:schemeClr>
              </a:solidFill>
            </a:endParaRP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MERCHANT EXPORT</a:t>
            </a:r>
            <a:endParaRPr lang="en-US" sz="2400" b="1"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1799435306"/>
      </p:ext>
    </p:extLst>
  </p:cSld>
  <p:clrMapOvr>
    <a:masterClrMapping/>
  </p:clrMapOvr>
  <p:transition spd="med"/>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4872039" y="6237288"/>
            <a:ext cx="22786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a:hlinkClick r:id="rId3"/>
              </a:rPr>
              <a:t>Powerpoint Templates</a:t>
            </a:r>
            <a:endParaRPr lang="fr-FR" altLang="en-US"/>
          </a:p>
        </p:txBody>
      </p:sp>
      <p:pic>
        <p:nvPicPr>
          <p:cNvPr id="2059" name="Picture 11" descr="ImdesImfdsnizeage1fdsnlaopage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054" name="Text Box 6"/>
          <p:cNvSpPr txBox="1">
            <a:spLocks noChangeArrowheads="1"/>
          </p:cNvSpPr>
          <p:nvPr/>
        </p:nvSpPr>
        <p:spPr bwMode="auto">
          <a:xfrm>
            <a:off x="958157" y="1284896"/>
            <a:ext cx="291137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sz="4000" b="1" dirty="0" smtClean="0">
                <a:solidFill>
                  <a:srgbClr val="002060"/>
                </a:solidFill>
                <a:latin typeface="Verdana" panose="020B0604030504040204" pitchFamily="34" charset="0"/>
              </a:rPr>
              <a:t>REFUNDS</a:t>
            </a:r>
          </a:p>
        </p:txBody>
      </p:sp>
      <p:sp>
        <p:nvSpPr>
          <p:cNvPr id="2" name="Slide Number Placeholder 1"/>
          <p:cNvSpPr>
            <a:spLocks noGrp="1"/>
          </p:cNvSpPr>
          <p:nvPr>
            <p:ph type="sldNum" sz="quarter" idx="12"/>
          </p:nvPr>
        </p:nvSpPr>
        <p:spPr/>
        <p:txBody>
          <a:bodyPr/>
          <a:lstStyle/>
          <a:p>
            <a:fld id="{3D11B78B-7584-4080-BE2B-168B9AEEC979}" type="slidenum">
              <a:rPr lang="en-US" smtClean="0"/>
              <a:pPr/>
              <a:t>16</a:t>
            </a:fld>
            <a:endParaRPr lang="en-US"/>
          </a:p>
        </p:txBody>
      </p:sp>
      <p:sp>
        <p:nvSpPr>
          <p:cNvPr id="3" name="Footer Placeholder 2"/>
          <p:cNvSpPr>
            <a:spLocks noGrp="1"/>
          </p:cNvSpPr>
          <p:nvPr>
            <p:ph type="ftr" sz="quarter" idx="11"/>
          </p:nvPr>
        </p:nvSpPr>
        <p:spPr/>
        <p:txBody>
          <a:bodyPr/>
          <a:lstStyle/>
          <a:p>
            <a:r>
              <a:rPr lang="en-US" smtClean="0"/>
              <a:t>Subodh Vora &amp; Co., Chartered Accountants. All rights reserved</a:t>
            </a:r>
            <a:endParaRPr lang="en-US"/>
          </a:p>
        </p:txBody>
      </p:sp>
    </p:spTree>
    <p:extLst>
      <p:ext uri="{BB962C8B-B14F-4D97-AF65-F5344CB8AC3E}">
        <p14:creationId xmlns:p14="http://schemas.microsoft.com/office/powerpoint/2010/main" val="1974240217"/>
      </p:ext>
    </p:extLst>
  </p:cSld>
  <p:clrMapOvr>
    <a:masterClrMapping/>
  </p:clrMapOvr>
  <p:transition spd="med"/>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lnSpc>
                <a:spcPct val="150000"/>
              </a:lnSpc>
              <a:spcBef>
                <a:spcPts val="600"/>
              </a:spcBef>
              <a:spcAft>
                <a:spcPts val="600"/>
              </a:spcAft>
              <a:defRPr/>
            </a:pPr>
            <a:r>
              <a:rPr lang="en-US" sz="2000" i="1" u="sng" dirty="0">
                <a:solidFill>
                  <a:schemeClr val="tx1">
                    <a:lumMod val="65000"/>
                    <a:lumOff val="35000"/>
                  </a:schemeClr>
                </a:solidFill>
              </a:rPr>
              <a:t>Notification No. 55/2017 and Circular 17/2017 dated 15th November </a:t>
            </a:r>
            <a:r>
              <a:rPr lang="en-US" sz="2000" i="1" u="sng" dirty="0" smtClean="0">
                <a:solidFill>
                  <a:schemeClr val="tx1">
                    <a:lumMod val="65000"/>
                    <a:lumOff val="35000"/>
                  </a:schemeClr>
                </a:solidFill>
              </a:rPr>
              <a:t>2017</a:t>
            </a:r>
          </a:p>
          <a:p>
            <a:pPr eaLnBrk="0" hangingPunct="0">
              <a:lnSpc>
                <a:spcPct val="150000"/>
              </a:lnSpc>
              <a:spcBef>
                <a:spcPts val="600"/>
              </a:spcBef>
              <a:spcAft>
                <a:spcPts val="600"/>
              </a:spcAft>
              <a:defRPr/>
            </a:pPr>
            <a:r>
              <a:rPr lang="en-US" sz="2000" b="1" i="1" dirty="0" smtClean="0">
                <a:solidFill>
                  <a:schemeClr val="tx1">
                    <a:lumMod val="65000"/>
                    <a:lumOff val="35000"/>
                  </a:schemeClr>
                </a:solidFill>
              </a:rPr>
              <a:t>A. GST </a:t>
            </a:r>
            <a:r>
              <a:rPr lang="en-US" sz="2000" b="1" i="1" dirty="0">
                <a:solidFill>
                  <a:schemeClr val="tx1">
                    <a:lumMod val="65000"/>
                    <a:lumOff val="35000"/>
                  </a:schemeClr>
                </a:solidFill>
              </a:rPr>
              <a:t>paid on export of goods (Without LUT):</a:t>
            </a:r>
          </a:p>
          <a:p>
            <a:pPr eaLnBrk="0" hangingPunct="0">
              <a:lnSpc>
                <a:spcPct val="150000"/>
              </a:lnSpc>
              <a:spcBef>
                <a:spcPts val="600"/>
              </a:spcBef>
              <a:spcAft>
                <a:spcPts val="600"/>
              </a:spcAft>
              <a:defRPr/>
            </a:pPr>
            <a:r>
              <a:rPr lang="en-US" sz="2000" i="1" dirty="0" smtClean="0">
                <a:solidFill>
                  <a:schemeClr val="tx1">
                    <a:lumMod val="65000"/>
                    <a:lumOff val="35000"/>
                  </a:schemeClr>
                </a:solidFill>
              </a:rPr>
              <a:t>For </a:t>
            </a:r>
            <a:r>
              <a:rPr lang="en-US" sz="2000" i="1" dirty="0">
                <a:solidFill>
                  <a:schemeClr val="tx1">
                    <a:lumMod val="65000"/>
                    <a:lumOff val="35000"/>
                  </a:schemeClr>
                </a:solidFill>
              </a:rPr>
              <a:t>such cases, the shipping bill filed by an exporter shall be deemed to be an application for refund in such cases. The system designated by the Customs shall process the claim for refund and an amount equal to the integrated tax paid in respect of such export shall be electronically credited to the bank account of the applicant</a:t>
            </a:r>
            <a:r>
              <a:rPr lang="en-US" sz="2000" i="1" dirty="0" smtClean="0">
                <a:solidFill>
                  <a:schemeClr val="tx1">
                    <a:lumMod val="65000"/>
                    <a:lumOff val="35000"/>
                  </a:schemeClr>
                </a:solidFill>
              </a:rPr>
              <a:t>.</a:t>
            </a:r>
          </a:p>
          <a:p>
            <a:pPr eaLnBrk="0" hangingPunct="0">
              <a:lnSpc>
                <a:spcPct val="150000"/>
              </a:lnSpc>
              <a:spcBef>
                <a:spcPts val="600"/>
              </a:spcBef>
              <a:spcAft>
                <a:spcPts val="600"/>
              </a:spcAft>
              <a:defRPr/>
            </a:pPr>
            <a:r>
              <a:rPr lang="en-US" sz="2000" b="1" i="1" dirty="0" smtClean="0">
                <a:solidFill>
                  <a:schemeClr val="tx1">
                    <a:lumMod val="65000"/>
                    <a:lumOff val="35000"/>
                  </a:schemeClr>
                </a:solidFill>
              </a:rPr>
              <a:t>B. </a:t>
            </a:r>
            <a:r>
              <a:rPr lang="en-US" sz="2000" b="1" i="1" dirty="0">
                <a:solidFill>
                  <a:schemeClr val="tx1">
                    <a:lumMod val="65000"/>
                    <a:lumOff val="35000"/>
                  </a:schemeClr>
                </a:solidFill>
              </a:rPr>
              <a:t>GST paid on </a:t>
            </a:r>
            <a:r>
              <a:rPr lang="en-US" sz="2000" b="1" i="1" dirty="0" smtClean="0">
                <a:solidFill>
                  <a:schemeClr val="tx1">
                    <a:lumMod val="65000"/>
                    <a:lumOff val="35000"/>
                  </a:schemeClr>
                </a:solidFill>
              </a:rPr>
              <a:t>supplies to SEZ (</a:t>
            </a:r>
            <a:r>
              <a:rPr lang="en-US" sz="2000" b="1" i="1" dirty="0">
                <a:solidFill>
                  <a:schemeClr val="tx1">
                    <a:lumMod val="65000"/>
                    <a:lumOff val="35000"/>
                  </a:schemeClr>
                </a:solidFill>
              </a:rPr>
              <a:t>Without LUT</a:t>
            </a:r>
            <a:r>
              <a:rPr lang="en-US" sz="2000" b="1" i="1" dirty="0" smtClean="0">
                <a:solidFill>
                  <a:schemeClr val="tx1">
                    <a:lumMod val="65000"/>
                    <a:lumOff val="35000"/>
                  </a:schemeClr>
                </a:solidFill>
              </a:rPr>
              <a:t>):</a:t>
            </a:r>
          </a:p>
          <a:p>
            <a:pPr eaLnBrk="0" hangingPunct="0">
              <a:lnSpc>
                <a:spcPct val="150000"/>
              </a:lnSpc>
              <a:spcBef>
                <a:spcPts val="600"/>
              </a:spcBef>
              <a:spcAft>
                <a:spcPts val="600"/>
              </a:spcAft>
              <a:defRPr/>
            </a:pPr>
            <a:r>
              <a:rPr lang="en-US" sz="2000" i="1" dirty="0" smtClean="0">
                <a:solidFill>
                  <a:schemeClr val="tx1">
                    <a:lumMod val="65000"/>
                    <a:lumOff val="35000"/>
                  </a:schemeClr>
                </a:solidFill>
              </a:rPr>
              <a:t>Application is </a:t>
            </a:r>
            <a:r>
              <a:rPr lang="en-US" sz="2000" i="1" dirty="0">
                <a:solidFill>
                  <a:schemeClr val="tx1">
                    <a:lumMod val="65000"/>
                    <a:lumOff val="35000"/>
                  </a:schemeClr>
                </a:solidFill>
              </a:rPr>
              <a:t>required to be filed in FORM GST RFD-01A by the supplier on the common portal and a print out of the said form shall be submitted before the jurisdictional proper officer along with all necessary documentary evidences as applicable</a:t>
            </a:r>
          </a:p>
          <a:p>
            <a:pPr eaLnBrk="0" hangingPunct="0">
              <a:lnSpc>
                <a:spcPct val="150000"/>
              </a:lnSpc>
              <a:spcBef>
                <a:spcPts val="600"/>
              </a:spcBef>
              <a:spcAft>
                <a:spcPts val="600"/>
              </a:spcAft>
              <a:defRPr/>
            </a:pPr>
            <a:endParaRPr lang="en-US" sz="2000" i="1" dirty="0">
              <a:solidFill>
                <a:schemeClr val="tx1">
                  <a:lumMod val="65000"/>
                  <a:lumOff val="35000"/>
                </a:schemeClr>
              </a:solidFill>
            </a:endParaRP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Manual Refunds….</a:t>
            </a:r>
            <a:endParaRPr lang="en-US" sz="2400" b="1"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2178433234"/>
      </p:ext>
    </p:extLst>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lnSpc>
                <a:spcPct val="150000"/>
              </a:lnSpc>
              <a:spcBef>
                <a:spcPts val="600"/>
              </a:spcBef>
              <a:spcAft>
                <a:spcPts val="600"/>
              </a:spcAft>
              <a:defRPr/>
            </a:pPr>
            <a:r>
              <a:rPr lang="en-US" sz="2000" b="1" i="1" dirty="0" smtClean="0">
                <a:solidFill>
                  <a:schemeClr val="tx1">
                    <a:lumMod val="65000"/>
                    <a:lumOff val="35000"/>
                  </a:schemeClr>
                </a:solidFill>
              </a:rPr>
              <a:t>C. Refund </a:t>
            </a:r>
            <a:r>
              <a:rPr lang="en-US" sz="2000" b="1" i="1" dirty="0">
                <a:solidFill>
                  <a:schemeClr val="tx1">
                    <a:lumMod val="65000"/>
                    <a:lumOff val="35000"/>
                  </a:schemeClr>
                </a:solidFill>
              </a:rPr>
              <a:t>of unutilized accumulated Input Tax Credit</a:t>
            </a:r>
            <a:r>
              <a:rPr lang="en-US" sz="2000" b="1" i="1" dirty="0" smtClean="0">
                <a:solidFill>
                  <a:schemeClr val="tx1">
                    <a:lumMod val="65000"/>
                    <a:lumOff val="35000"/>
                  </a:schemeClr>
                </a:solidFill>
              </a:rPr>
              <a:t>:</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For </a:t>
            </a:r>
            <a:r>
              <a:rPr lang="en-US" sz="2000" i="1" dirty="0">
                <a:solidFill>
                  <a:schemeClr val="tx1">
                    <a:lumMod val="65000"/>
                    <a:lumOff val="35000"/>
                  </a:schemeClr>
                </a:solidFill>
              </a:rPr>
              <a:t>such cases, monthly application for refund in Form GST RFD-01 has to be filed electronically. </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The </a:t>
            </a:r>
            <a:r>
              <a:rPr lang="en-US" sz="2000" i="1" dirty="0">
                <a:solidFill>
                  <a:schemeClr val="tx1">
                    <a:lumMod val="65000"/>
                    <a:lumOff val="35000"/>
                  </a:schemeClr>
                </a:solidFill>
              </a:rPr>
              <a:t>amount claimed as refund shall get debited from the amount in the electronic credit ledger to the extent of the claim. </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The </a:t>
            </a:r>
            <a:r>
              <a:rPr lang="en-US" sz="2000" i="1" dirty="0">
                <a:solidFill>
                  <a:schemeClr val="tx1">
                    <a:lumMod val="65000"/>
                    <a:lumOff val="35000"/>
                  </a:schemeClr>
                </a:solidFill>
              </a:rPr>
              <a:t>common portal shall generate a proof of debit (ARN- Acknowledgement Receipt Number) in the FORM GST RFD-01A </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Copy </a:t>
            </a:r>
            <a:r>
              <a:rPr lang="en-US" sz="2000" i="1" dirty="0">
                <a:solidFill>
                  <a:schemeClr val="tx1">
                    <a:lumMod val="65000"/>
                    <a:lumOff val="35000"/>
                  </a:schemeClr>
                </a:solidFill>
              </a:rPr>
              <a:t>of FORM GST RFD-01A is to be filed with respective officer of State or Center with other necessary documents as applicable from case to case </a:t>
            </a:r>
          </a:p>
          <a:p>
            <a:pPr eaLnBrk="0" hangingPunct="0">
              <a:lnSpc>
                <a:spcPct val="150000"/>
              </a:lnSpc>
              <a:spcBef>
                <a:spcPts val="600"/>
              </a:spcBef>
              <a:spcAft>
                <a:spcPts val="600"/>
              </a:spcAft>
              <a:defRPr/>
            </a:pPr>
            <a:endParaRPr lang="en-US" sz="2000" i="1" dirty="0">
              <a:solidFill>
                <a:schemeClr val="tx1">
                  <a:lumMod val="65000"/>
                  <a:lumOff val="35000"/>
                </a:schemeClr>
              </a:solidFill>
            </a:endParaRPr>
          </a:p>
          <a:p>
            <a:pPr eaLnBrk="0" hangingPunct="0">
              <a:lnSpc>
                <a:spcPct val="150000"/>
              </a:lnSpc>
              <a:spcBef>
                <a:spcPts val="600"/>
              </a:spcBef>
              <a:spcAft>
                <a:spcPts val="600"/>
              </a:spcAft>
              <a:defRPr/>
            </a:pPr>
            <a:endParaRPr lang="en-US" sz="2000" i="1" dirty="0">
              <a:solidFill>
                <a:schemeClr val="tx1">
                  <a:lumMod val="65000"/>
                  <a:lumOff val="35000"/>
                </a:schemeClr>
              </a:solidFill>
            </a:endParaRP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…Manual Refunds…</a:t>
            </a:r>
            <a:endParaRPr lang="en-US" sz="2400" b="1"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1734528556"/>
      </p:ext>
    </p:extLst>
  </p:cSld>
  <p:clrMapOvr>
    <a:masterClrMapping/>
  </p:clrMapOvr>
  <p:transition spd="med"/>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a:solidFill>
                  <a:schemeClr val="tx1">
                    <a:lumMod val="65000"/>
                    <a:lumOff val="35000"/>
                  </a:schemeClr>
                </a:solidFill>
              </a:rPr>
              <a:t>As per point 2.5 of the Circular, the registered person is at liberty to apply for refund before the Central Tax Authority or State Tax Authority till the administrative mechanism for assigning of taxpayers to respective authority is implemented. However, in the latter case, an undertaking is required to be submitted stating that the claim for sanction of refund has been made to only one of the authorities. </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Acknowledgement </a:t>
            </a:r>
            <a:r>
              <a:rPr lang="en-US" sz="2000" i="1" dirty="0">
                <a:solidFill>
                  <a:schemeClr val="tx1">
                    <a:lumMod val="65000"/>
                    <a:lumOff val="35000"/>
                  </a:schemeClr>
                </a:solidFill>
              </a:rPr>
              <a:t>in Form GST RFD 02 to be issued by the officer within 15 days in manual format</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Provisional </a:t>
            </a:r>
            <a:r>
              <a:rPr lang="en-US" sz="2000" i="1" dirty="0">
                <a:solidFill>
                  <a:schemeClr val="tx1">
                    <a:lumMod val="65000"/>
                    <a:lumOff val="35000"/>
                  </a:schemeClr>
                </a:solidFill>
              </a:rPr>
              <a:t>refund to be granted within 7 days from issue of acknowledgement</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Thereafter </a:t>
            </a:r>
            <a:r>
              <a:rPr lang="en-US" sz="2000" i="1" dirty="0">
                <a:solidFill>
                  <a:schemeClr val="tx1">
                    <a:lumMod val="65000"/>
                    <a:lumOff val="35000"/>
                  </a:schemeClr>
                </a:solidFill>
              </a:rPr>
              <a:t>detailed scrutiny will be undertaken along with submitted documents, audit will be done and then final refund will be sanctioned</a:t>
            </a:r>
          </a:p>
          <a:p>
            <a:pPr eaLnBrk="0" hangingPunct="0">
              <a:lnSpc>
                <a:spcPct val="150000"/>
              </a:lnSpc>
              <a:spcBef>
                <a:spcPts val="600"/>
              </a:spcBef>
              <a:spcAft>
                <a:spcPts val="600"/>
              </a:spcAft>
              <a:defRPr/>
            </a:pPr>
            <a:endParaRPr lang="en-US" sz="2000" i="1" dirty="0">
              <a:solidFill>
                <a:schemeClr val="tx1">
                  <a:lumMod val="65000"/>
                  <a:lumOff val="35000"/>
                </a:schemeClr>
              </a:solidFill>
            </a:endParaRP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…Manual Refunds</a:t>
            </a:r>
            <a:endParaRPr lang="en-US" sz="2400" b="1"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1506981896"/>
      </p:ext>
    </p:extLst>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4872039" y="6237288"/>
            <a:ext cx="22786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a:hlinkClick r:id="rId3"/>
              </a:rPr>
              <a:t>Powerpoint Templates</a:t>
            </a:r>
            <a:endParaRPr lang="fr-FR" altLang="en-US"/>
          </a:p>
        </p:txBody>
      </p:sp>
      <p:pic>
        <p:nvPicPr>
          <p:cNvPr id="2059" name="Picture 11" descr="ImdesImfdsnizeage1fdsnlaopage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054" name="Text Box 6"/>
          <p:cNvSpPr txBox="1">
            <a:spLocks noChangeArrowheads="1"/>
          </p:cNvSpPr>
          <p:nvPr/>
        </p:nvSpPr>
        <p:spPr bwMode="auto">
          <a:xfrm>
            <a:off x="958157" y="1284896"/>
            <a:ext cx="4623382"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sz="4000" b="1" dirty="0" smtClean="0">
                <a:solidFill>
                  <a:srgbClr val="002060"/>
                </a:solidFill>
                <a:latin typeface="Verdana" panose="020B0604030504040204" pitchFamily="34" charset="0"/>
              </a:rPr>
              <a:t>RATE CHANGES</a:t>
            </a:r>
          </a:p>
        </p:txBody>
      </p:sp>
      <p:sp>
        <p:nvSpPr>
          <p:cNvPr id="2" name="Slide Number Placeholder 1"/>
          <p:cNvSpPr>
            <a:spLocks noGrp="1"/>
          </p:cNvSpPr>
          <p:nvPr>
            <p:ph type="sldNum" sz="quarter" idx="12"/>
          </p:nvPr>
        </p:nvSpPr>
        <p:spPr/>
        <p:txBody>
          <a:bodyPr/>
          <a:lstStyle/>
          <a:p>
            <a:fld id="{3D11B78B-7584-4080-BE2B-168B9AEEC979}" type="slidenum">
              <a:rPr lang="en-US" smtClean="0"/>
              <a:pPr/>
              <a:t>2</a:t>
            </a:fld>
            <a:endParaRPr lang="en-US"/>
          </a:p>
        </p:txBody>
      </p:sp>
      <p:sp>
        <p:nvSpPr>
          <p:cNvPr id="3" name="Footer Placeholder 2"/>
          <p:cNvSpPr>
            <a:spLocks noGrp="1"/>
          </p:cNvSpPr>
          <p:nvPr>
            <p:ph type="ftr" sz="quarter" idx="11"/>
          </p:nvPr>
        </p:nvSpPr>
        <p:spPr/>
        <p:txBody>
          <a:bodyPr/>
          <a:lstStyle/>
          <a:p>
            <a:r>
              <a:rPr lang="en-US" smtClean="0"/>
              <a:t>Subodh Vora &amp; Co., Chartered Accountants. All rights reserved</a:t>
            </a:r>
            <a:endParaRPr lang="en-US"/>
          </a:p>
        </p:txBody>
      </p:sp>
    </p:spTree>
    <p:extLst>
      <p:ext uri="{BB962C8B-B14F-4D97-AF65-F5344CB8AC3E}">
        <p14:creationId xmlns:p14="http://schemas.microsoft.com/office/powerpoint/2010/main" val="406797909"/>
      </p:ext>
    </p:extLst>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4872039" y="6237288"/>
            <a:ext cx="22786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a:hlinkClick r:id="rId2"/>
              </a:rPr>
              <a:t>Powerpoint Templates</a:t>
            </a:r>
            <a:endParaRPr lang="fr-FR" altLang="en-US"/>
          </a:p>
        </p:txBody>
      </p:sp>
      <p:pic>
        <p:nvPicPr>
          <p:cNvPr id="2059" name="Picture 11" descr="ImdesImfdsnizeage1fdsnlaopag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054" name="Text Box 6"/>
          <p:cNvSpPr txBox="1">
            <a:spLocks noChangeArrowheads="1"/>
          </p:cNvSpPr>
          <p:nvPr/>
        </p:nvSpPr>
        <p:spPr bwMode="auto">
          <a:xfrm>
            <a:off x="1519266" y="918042"/>
            <a:ext cx="6377067"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fr-FR" altLang="en-US" sz="4000" b="1" dirty="0">
              <a:solidFill>
                <a:schemeClr val="tx2"/>
              </a:solidFill>
              <a:latin typeface="Verdana" panose="020B0604030504040204" pitchFamily="34" charset="0"/>
            </a:endParaRPr>
          </a:p>
          <a:p>
            <a:r>
              <a:rPr lang="fr-FR" altLang="en-US" sz="4000" b="1" dirty="0" smtClean="0">
                <a:solidFill>
                  <a:schemeClr val="tx2"/>
                </a:solidFill>
                <a:latin typeface="Verdana" panose="020B0604030504040204" pitchFamily="34" charset="0"/>
              </a:rPr>
              <a:t>VARIOUS CIRCULARS</a:t>
            </a:r>
          </a:p>
          <a:p>
            <a:endParaRPr lang="fr-FR" altLang="en-US" sz="2800" b="1" i="1" dirty="0" smtClean="0">
              <a:solidFill>
                <a:schemeClr val="tx2"/>
              </a:solidFill>
              <a:latin typeface="Verdana" panose="020B0604030504040204" pitchFamily="34" charset="0"/>
            </a:endParaRPr>
          </a:p>
          <a:p>
            <a:endParaRPr lang="fr-FR" altLang="en-US" sz="2000" i="1" dirty="0">
              <a:solidFill>
                <a:schemeClr val="tx2"/>
              </a:solidFill>
              <a:latin typeface="Verdana" panose="020B0604030504040204" pitchFamily="34" charset="0"/>
            </a:endParaRPr>
          </a:p>
        </p:txBody>
      </p:sp>
    </p:spTree>
    <p:extLst>
      <p:ext uri="{BB962C8B-B14F-4D97-AF65-F5344CB8AC3E}">
        <p14:creationId xmlns:p14="http://schemas.microsoft.com/office/powerpoint/2010/main" val="658614868"/>
      </p:ext>
    </p:extLst>
  </p:cSld>
  <p:clrMapOvr>
    <a:masterClrMapping/>
  </p:clrMapOvr>
  <p:transition spd="med"/>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lnSpc>
                <a:spcPct val="150000"/>
              </a:lnSpc>
              <a:spcBef>
                <a:spcPts val="600"/>
              </a:spcBef>
              <a:spcAft>
                <a:spcPts val="600"/>
              </a:spcAft>
              <a:defRPr/>
            </a:pPr>
            <a:r>
              <a:rPr lang="en-US" sz="2000" i="1" u="sng" dirty="0">
                <a:solidFill>
                  <a:schemeClr val="tx1">
                    <a:lumMod val="65000"/>
                    <a:lumOff val="35000"/>
                  </a:schemeClr>
                </a:solidFill>
              </a:rPr>
              <a:t>Circular No. 34/ 2017 dated 1st August </a:t>
            </a:r>
            <a:r>
              <a:rPr lang="en-US" sz="2000" i="1" u="sng" dirty="0" smtClean="0">
                <a:solidFill>
                  <a:schemeClr val="tx1">
                    <a:lumMod val="65000"/>
                    <a:lumOff val="35000"/>
                  </a:schemeClr>
                </a:solidFill>
              </a:rPr>
              <a:t>2017</a:t>
            </a:r>
          </a:p>
          <a:p>
            <a:pPr eaLnBrk="0" hangingPunct="0">
              <a:lnSpc>
                <a:spcPct val="150000"/>
              </a:lnSpc>
              <a:spcBef>
                <a:spcPts val="600"/>
              </a:spcBef>
              <a:spcAft>
                <a:spcPts val="600"/>
              </a:spcAft>
              <a:defRPr/>
            </a:pPr>
            <a:r>
              <a:rPr lang="en-US" sz="2000" i="1" dirty="0">
                <a:solidFill>
                  <a:schemeClr val="tx1">
                    <a:lumMod val="65000"/>
                    <a:lumOff val="35000"/>
                  </a:schemeClr>
                </a:solidFill>
              </a:rPr>
              <a:t>As per the Circular, it has been decided by the GST council that IGST on HSS transactions will be levied only at the time of actual importation i.e. at the time of filing import declarations at the </a:t>
            </a:r>
            <a:r>
              <a:rPr lang="en-US" sz="2000" i="1" dirty="0" smtClean="0">
                <a:solidFill>
                  <a:schemeClr val="tx1">
                    <a:lumMod val="65000"/>
                    <a:lumOff val="35000"/>
                  </a:schemeClr>
                </a:solidFill>
              </a:rPr>
              <a:t>Customs</a:t>
            </a:r>
          </a:p>
          <a:p>
            <a:pPr eaLnBrk="0" hangingPunct="0">
              <a:lnSpc>
                <a:spcPct val="150000"/>
              </a:lnSpc>
              <a:spcBef>
                <a:spcPts val="600"/>
              </a:spcBef>
              <a:spcAft>
                <a:spcPts val="600"/>
              </a:spcAft>
              <a:defRPr/>
            </a:pPr>
            <a:r>
              <a:rPr lang="en-US" sz="2000" b="1" i="1" dirty="0" smtClean="0">
                <a:solidFill>
                  <a:schemeClr val="tx1">
                    <a:lumMod val="65000"/>
                    <a:lumOff val="35000"/>
                  </a:schemeClr>
                </a:solidFill>
              </a:rPr>
              <a:t>Open issues:</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Whether High Seas Sale exempted supply?</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ITC reversal required or not?</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No circular under GST Act</a:t>
            </a: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a:solidFill>
                  <a:schemeClr val="bg1"/>
                </a:solidFill>
                <a:latin typeface="+mn-lt"/>
                <a:cs typeface="Arial" panose="020B0604020202020204" pitchFamily="34" charset="0"/>
              </a:rPr>
              <a:t>High Seas Sale</a:t>
            </a:r>
          </a:p>
        </p:txBody>
      </p:sp>
    </p:spTree>
    <p:extLst>
      <p:ext uri="{BB962C8B-B14F-4D97-AF65-F5344CB8AC3E}">
        <p14:creationId xmlns:p14="http://schemas.microsoft.com/office/powerpoint/2010/main" val="2993809791"/>
      </p:ext>
    </p:extLst>
  </p:cSld>
  <p:clrMapOvr>
    <a:masterClrMapping/>
  </p:clrMapOvr>
  <p:transition spd="med"/>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lnSpc>
                <a:spcPct val="150000"/>
              </a:lnSpc>
              <a:spcBef>
                <a:spcPts val="600"/>
              </a:spcBef>
              <a:spcAft>
                <a:spcPts val="600"/>
              </a:spcAft>
              <a:defRPr/>
            </a:pPr>
            <a:r>
              <a:rPr lang="en-US" sz="2000" i="1" u="sng" dirty="0">
                <a:solidFill>
                  <a:schemeClr val="tx1">
                    <a:lumMod val="65000"/>
                    <a:lumOff val="35000"/>
                  </a:schemeClr>
                </a:solidFill>
              </a:rPr>
              <a:t>Circular No. </a:t>
            </a:r>
            <a:r>
              <a:rPr lang="en-US" sz="2000" i="1" u="sng" dirty="0" smtClean="0">
                <a:solidFill>
                  <a:schemeClr val="tx1">
                    <a:lumMod val="65000"/>
                    <a:lumOff val="35000"/>
                  </a:schemeClr>
                </a:solidFill>
              </a:rPr>
              <a:t>10/ </a:t>
            </a:r>
            <a:r>
              <a:rPr lang="en-US" sz="2000" i="1" u="sng" dirty="0">
                <a:solidFill>
                  <a:schemeClr val="tx1">
                    <a:lumMod val="65000"/>
                    <a:lumOff val="35000"/>
                  </a:schemeClr>
                </a:solidFill>
              </a:rPr>
              <a:t>2017 dated </a:t>
            </a:r>
            <a:r>
              <a:rPr lang="en-US" sz="2000" i="1" u="sng" dirty="0" smtClean="0">
                <a:solidFill>
                  <a:schemeClr val="tx1">
                    <a:lumMod val="65000"/>
                    <a:lumOff val="35000"/>
                  </a:schemeClr>
                </a:solidFill>
              </a:rPr>
              <a:t>18</a:t>
            </a:r>
            <a:r>
              <a:rPr lang="en-US" sz="2000" i="1" u="sng" baseline="30000" dirty="0" smtClean="0">
                <a:solidFill>
                  <a:schemeClr val="tx1">
                    <a:lumMod val="65000"/>
                    <a:lumOff val="35000"/>
                  </a:schemeClr>
                </a:solidFill>
              </a:rPr>
              <a:t>th</a:t>
            </a:r>
            <a:r>
              <a:rPr lang="en-US" sz="2000" i="1" u="sng" dirty="0" smtClean="0">
                <a:solidFill>
                  <a:schemeClr val="tx1">
                    <a:lumMod val="65000"/>
                    <a:lumOff val="35000"/>
                  </a:schemeClr>
                </a:solidFill>
              </a:rPr>
              <a:t> October 2017</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Covers jewelers registered in one state and carrying </a:t>
            </a:r>
            <a:r>
              <a:rPr lang="en-US" sz="2000" i="1" dirty="0" err="1" smtClean="0">
                <a:solidFill>
                  <a:schemeClr val="tx1">
                    <a:lumMod val="65000"/>
                    <a:lumOff val="35000"/>
                  </a:schemeClr>
                </a:solidFill>
              </a:rPr>
              <a:t>jewellery</a:t>
            </a:r>
            <a:r>
              <a:rPr lang="en-US" sz="2000" i="1" dirty="0" smtClean="0">
                <a:solidFill>
                  <a:schemeClr val="tx1">
                    <a:lumMod val="65000"/>
                    <a:lumOff val="35000"/>
                  </a:schemeClr>
                </a:solidFill>
              </a:rPr>
              <a:t> for approval to different states.</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err="1" smtClean="0">
                <a:solidFill>
                  <a:schemeClr val="tx1">
                    <a:lumMod val="65000"/>
                    <a:lumOff val="35000"/>
                  </a:schemeClr>
                </a:solidFill>
              </a:rPr>
              <a:t>Issuane</a:t>
            </a:r>
            <a:r>
              <a:rPr lang="en-US" sz="2000" i="1" dirty="0" smtClean="0">
                <a:solidFill>
                  <a:schemeClr val="tx1">
                    <a:lumMod val="65000"/>
                    <a:lumOff val="35000"/>
                  </a:schemeClr>
                </a:solidFill>
              </a:rPr>
              <a:t> of invoice only possible once sale is fructified.</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Therefore, in terms of Rule 55(4), delivery challan may be carried for goods taken together and invoice book may be carried so as to issue tax invoice as and when sale is fructified.</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Such sale to attract IGST since it will be termed as inter state transfer from originating state</a:t>
            </a: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Supply on approval basis</a:t>
            </a:r>
            <a:endParaRPr lang="en-US" sz="2400" b="1"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4290604742"/>
      </p:ext>
    </p:extLst>
  </p:cSld>
  <p:clrMapOvr>
    <a:masterClrMapping/>
  </p:clrMapOvr>
  <p:transition spd="med"/>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lnSpc>
                <a:spcPct val="150000"/>
              </a:lnSpc>
              <a:spcBef>
                <a:spcPts val="600"/>
              </a:spcBef>
              <a:spcAft>
                <a:spcPts val="600"/>
              </a:spcAft>
              <a:defRPr/>
            </a:pPr>
            <a:r>
              <a:rPr lang="en-US" sz="2000" i="1" u="sng" dirty="0">
                <a:solidFill>
                  <a:schemeClr val="tx1">
                    <a:lumMod val="65000"/>
                    <a:lumOff val="35000"/>
                  </a:schemeClr>
                </a:solidFill>
              </a:rPr>
              <a:t>Circular No. </a:t>
            </a:r>
            <a:r>
              <a:rPr lang="en-US" sz="2000" i="1" u="sng" dirty="0" smtClean="0">
                <a:solidFill>
                  <a:schemeClr val="tx1">
                    <a:lumMod val="65000"/>
                    <a:lumOff val="35000"/>
                  </a:schemeClr>
                </a:solidFill>
              </a:rPr>
              <a:t>11/ </a:t>
            </a:r>
            <a:r>
              <a:rPr lang="en-US" sz="2000" i="1" u="sng" dirty="0">
                <a:solidFill>
                  <a:schemeClr val="tx1">
                    <a:lumMod val="65000"/>
                    <a:lumOff val="35000"/>
                  </a:schemeClr>
                </a:solidFill>
              </a:rPr>
              <a:t>2017 dated </a:t>
            </a:r>
            <a:r>
              <a:rPr lang="en-US" sz="2000" i="1" u="sng" dirty="0" smtClean="0">
                <a:solidFill>
                  <a:schemeClr val="tx1">
                    <a:lumMod val="65000"/>
                    <a:lumOff val="35000"/>
                  </a:schemeClr>
                </a:solidFill>
              </a:rPr>
              <a:t>28</a:t>
            </a:r>
            <a:r>
              <a:rPr lang="en-US" sz="2000" i="1" u="sng" baseline="30000" dirty="0" smtClean="0">
                <a:solidFill>
                  <a:schemeClr val="tx1">
                    <a:lumMod val="65000"/>
                    <a:lumOff val="35000"/>
                  </a:schemeClr>
                </a:solidFill>
              </a:rPr>
              <a:t>th</a:t>
            </a:r>
            <a:r>
              <a:rPr lang="en-US" sz="2000" i="1" u="sng" dirty="0" smtClean="0">
                <a:solidFill>
                  <a:schemeClr val="tx1">
                    <a:lumMod val="65000"/>
                    <a:lumOff val="35000"/>
                  </a:schemeClr>
                </a:solidFill>
              </a:rPr>
              <a:t> October 2017</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Covers supplies of books, pamphlets, brochures, envelopes, annual reports along wit logo, name, address and other content </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Such contract would be composite contracts with principal supply as under:</a:t>
            </a:r>
          </a:p>
          <a:p>
            <a:pPr eaLnBrk="0" hangingPunct="0">
              <a:lnSpc>
                <a:spcPct val="150000"/>
              </a:lnSpc>
              <a:spcBef>
                <a:spcPts val="600"/>
              </a:spcBef>
              <a:spcAft>
                <a:spcPts val="600"/>
              </a:spcAft>
              <a:defRPr/>
            </a:pPr>
            <a:r>
              <a:rPr lang="en-US" sz="2000" i="1" dirty="0" smtClean="0">
                <a:solidFill>
                  <a:schemeClr val="tx1">
                    <a:lumMod val="65000"/>
                    <a:lumOff val="35000"/>
                  </a:schemeClr>
                </a:solidFill>
              </a:rPr>
              <a:t>In case of printing of books, pamphlets, brochures, annual report, printing service will be predominant and principal supply</a:t>
            </a:r>
          </a:p>
          <a:p>
            <a:pPr eaLnBrk="0" hangingPunct="0">
              <a:lnSpc>
                <a:spcPct val="150000"/>
              </a:lnSpc>
              <a:spcBef>
                <a:spcPts val="600"/>
              </a:spcBef>
              <a:spcAft>
                <a:spcPts val="600"/>
              </a:spcAft>
              <a:defRPr/>
            </a:pPr>
            <a:r>
              <a:rPr lang="en-US" sz="2000" i="1" dirty="0" smtClean="0">
                <a:solidFill>
                  <a:schemeClr val="tx1">
                    <a:lumMod val="65000"/>
                    <a:lumOff val="35000"/>
                  </a:schemeClr>
                </a:solidFill>
              </a:rPr>
              <a:t>In case of printing of printed envelopes, letter cards, tissues, napkins, with design, logo, supply of goods would be predominant and principal supply.</a:t>
            </a: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PRINTING CONTRACTS</a:t>
            </a:r>
            <a:endParaRPr lang="en-US" sz="2400" b="1"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3905189000"/>
      </p:ext>
    </p:extLst>
  </p:cSld>
  <p:clrMapOvr>
    <a:masterClrMapping/>
  </p:clrMapOvr>
  <p:transition spd="med"/>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4872039" y="6237288"/>
            <a:ext cx="22786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a:hlinkClick r:id="rId3"/>
              </a:rPr>
              <a:t>Powerpoint Templates</a:t>
            </a:r>
            <a:endParaRPr lang="fr-FR" altLang="en-US"/>
          </a:p>
        </p:txBody>
      </p:sp>
      <p:pic>
        <p:nvPicPr>
          <p:cNvPr id="2059" name="Picture 11" descr="ImdesImfdsnizeage1fdsnlaopage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054" name="Text Box 6"/>
          <p:cNvSpPr txBox="1">
            <a:spLocks noChangeArrowheads="1"/>
          </p:cNvSpPr>
          <p:nvPr/>
        </p:nvSpPr>
        <p:spPr bwMode="auto">
          <a:xfrm>
            <a:off x="958157" y="1284896"/>
            <a:ext cx="61815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sz="4000" b="1" dirty="0" smtClean="0">
                <a:solidFill>
                  <a:srgbClr val="002060"/>
                </a:solidFill>
                <a:latin typeface="Verdana" panose="020B0604030504040204" pitchFamily="34" charset="0"/>
              </a:rPr>
              <a:t>REVISED DUE DATES</a:t>
            </a:r>
          </a:p>
        </p:txBody>
      </p:sp>
      <p:sp>
        <p:nvSpPr>
          <p:cNvPr id="2" name="Slide Number Placeholder 1"/>
          <p:cNvSpPr>
            <a:spLocks noGrp="1"/>
          </p:cNvSpPr>
          <p:nvPr>
            <p:ph type="sldNum" sz="quarter" idx="12"/>
          </p:nvPr>
        </p:nvSpPr>
        <p:spPr/>
        <p:txBody>
          <a:bodyPr/>
          <a:lstStyle/>
          <a:p>
            <a:fld id="{3D11B78B-7584-4080-BE2B-168B9AEEC979}" type="slidenum">
              <a:rPr lang="en-US" smtClean="0"/>
              <a:pPr/>
              <a:t>24</a:t>
            </a:fld>
            <a:endParaRPr lang="en-US"/>
          </a:p>
        </p:txBody>
      </p:sp>
      <p:sp>
        <p:nvSpPr>
          <p:cNvPr id="3" name="Footer Placeholder 2"/>
          <p:cNvSpPr>
            <a:spLocks noGrp="1"/>
          </p:cNvSpPr>
          <p:nvPr>
            <p:ph type="ftr" sz="quarter" idx="11"/>
          </p:nvPr>
        </p:nvSpPr>
        <p:spPr/>
        <p:txBody>
          <a:bodyPr/>
          <a:lstStyle/>
          <a:p>
            <a:r>
              <a:rPr lang="en-US" smtClean="0"/>
              <a:t>Subodh Vora &amp; Co., Chartered Accountants. All rights reserved</a:t>
            </a:r>
            <a:endParaRPr lang="en-US"/>
          </a:p>
        </p:txBody>
      </p:sp>
    </p:spTree>
    <p:extLst>
      <p:ext uri="{BB962C8B-B14F-4D97-AF65-F5344CB8AC3E}">
        <p14:creationId xmlns:p14="http://schemas.microsoft.com/office/powerpoint/2010/main" val="3029901753"/>
      </p:ext>
    </p:extLst>
  </p:cSld>
  <p:clrMapOvr>
    <a:masterClrMapping/>
  </p:clrMapOvr>
  <p:transition spd="med"/>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lnSpc>
                <a:spcPct val="150000"/>
              </a:lnSpc>
              <a:spcBef>
                <a:spcPts val="600"/>
              </a:spcBef>
              <a:spcAft>
                <a:spcPts val="600"/>
              </a:spcAft>
              <a:defRPr/>
            </a:pPr>
            <a:endParaRPr lang="en-US" sz="2000" i="1" dirty="0">
              <a:solidFill>
                <a:schemeClr val="tx1">
                  <a:lumMod val="65000"/>
                  <a:lumOff val="35000"/>
                </a:schemeClr>
              </a:solidFill>
            </a:endParaRP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GST RETURNS</a:t>
            </a:r>
            <a:endParaRPr lang="en-US" sz="2400" b="1" dirty="0">
              <a:solidFill>
                <a:schemeClr val="bg1"/>
              </a:solidFill>
              <a:latin typeface="+mn-lt"/>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116409236"/>
              </p:ext>
            </p:extLst>
          </p:nvPr>
        </p:nvGraphicFramePr>
        <p:xfrm>
          <a:off x="397875" y="1343893"/>
          <a:ext cx="11311374" cy="4887042"/>
        </p:xfrm>
        <a:graphic>
          <a:graphicData uri="http://schemas.openxmlformats.org/drawingml/2006/table">
            <a:tbl>
              <a:tblPr firstRow="1" firstCol="1" bandRow="1">
                <a:tableStyleId>{5C22544A-7EE6-4342-B048-85BDC9FD1C3A}</a:tableStyleId>
              </a:tblPr>
              <a:tblGrid>
                <a:gridCol w="2197850">
                  <a:extLst>
                    <a:ext uri="{9D8B030D-6E8A-4147-A177-3AD203B41FA5}">
                      <a16:colId xmlns:a16="http://schemas.microsoft.com/office/drawing/2014/main" val="2426763621"/>
                    </a:ext>
                  </a:extLst>
                </a:gridCol>
                <a:gridCol w="2107146">
                  <a:extLst>
                    <a:ext uri="{9D8B030D-6E8A-4147-A177-3AD203B41FA5}">
                      <a16:colId xmlns:a16="http://schemas.microsoft.com/office/drawing/2014/main" val="2672243106"/>
                    </a:ext>
                  </a:extLst>
                </a:gridCol>
                <a:gridCol w="2302511">
                  <a:extLst>
                    <a:ext uri="{9D8B030D-6E8A-4147-A177-3AD203B41FA5}">
                      <a16:colId xmlns:a16="http://schemas.microsoft.com/office/drawing/2014/main" val="3335725765"/>
                    </a:ext>
                  </a:extLst>
                </a:gridCol>
                <a:gridCol w="2302511">
                  <a:extLst>
                    <a:ext uri="{9D8B030D-6E8A-4147-A177-3AD203B41FA5}">
                      <a16:colId xmlns:a16="http://schemas.microsoft.com/office/drawing/2014/main" val="1587252334"/>
                    </a:ext>
                  </a:extLst>
                </a:gridCol>
                <a:gridCol w="1003569">
                  <a:extLst>
                    <a:ext uri="{9D8B030D-6E8A-4147-A177-3AD203B41FA5}">
                      <a16:colId xmlns:a16="http://schemas.microsoft.com/office/drawing/2014/main" val="482214003"/>
                    </a:ext>
                  </a:extLst>
                </a:gridCol>
                <a:gridCol w="1397787">
                  <a:extLst>
                    <a:ext uri="{9D8B030D-6E8A-4147-A177-3AD203B41FA5}">
                      <a16:colId xmlns:a16="http://schemas.microsoft.com/office/drawing/2014/main" val="3607279837"/>
                    </a:ext>
                  </a:extLst>
                </a:gridCol>
              </a:tblGrid>
              <a:tr h="295930">
                <a:tc rowSpan="2">
                  <a:txBody>
                    <a:bodyPr/>
                    <a:lstStyle/>
                    <a:p>
                      <a:pPr marL="0" marR="0" algn="ctr">
                        <a:spcBef>
                          <a:spcPts val="0"/>
                        </a:spcBef>
                        <a:spcAft>
                          <a:spcPts val="0"/>
                        </a:spcAft>
                      </a:pPr>
                      <a:r>
                        <a:rPr lang="en-US" sz="1800" i="1" kern="1200" dirty="0">
                          <a:solidFill>
                            <a:srgbClr val="FFFFFF"/>
                          </a:solidFill>
                          <a:latin typeface="+mn-lt"/>
                          <a:ea typeface="+mn-ea"/>
                          <a:cs typeface="+mn-cs"/>
                        </a:rPr>
                        <a:t>Period/ Month</a:t>
                      </a:r>
                    </a:p>
                  </a:txBody>
                  <a:tcPr marL="94900" marR="94900" marT="0" marB="0" anchor="ctr">
                    <a:solidFill>
                      <a:srgbClr val="002060"/>
                    </a:solidFill>
                  </a:tcPr>
                </a:tc>
                <a:tc rowSpan="2">
                  <a:txBody>
                    <a:bodyPr/>
                    <a:lstStyle/>
                    <a:p>
                      <a:pPr marL="0" marR="0" algn="ctr">
                        <a:spcBef>
                          <a:spcPts val="0"/>
                        </a:spcBef>
                        <a:spcAft>
                          <a:spcPts val="0"/>
                        </a:spcAft>
                      </a:pPr>
                      <a:r>
                        <a:rPr lang="en-US" sz="1800" i="1" kern="1200" dirty="0">
                          <a:solidFill>
                            <a:srgbClr val="FFFFFF"/>
                          </a:solidFill>
                          <a:latin typeface="+mn-lt"/>
                          <a:ea typeface="+mn-ea"/>
                          <a:cs typeface="+mn-cs"/>
                        </a:rPr>
                        <a:t>GSTR 3B along with payment</a:t>
                      </a:r>
                    </a:p>
                  </a:txBody>
                  <a:tcPr marL="94900" marR="94900" marT="0" marB="0" anchor="ctr">
                    <a:solidFill>
                      <a:srgbClr val="002060"/>
                    </a:solidFill>
                  </a:tcPr>
                </a:tc>
                <a:tc gridSpan="2">
                  <a:txBody>
                    <a:bodyPr/>
                    <a:lstStyle/>
                    <a:p>
                      <a:pPr marL="0" marR="0" algn="ctr">
                        <a:spcBef>
                          <a:spcPts val="0"/>
                        </a:spcBef>
                        <a:spcAft>
                          <a:spcPts val="0"/>
                        </a:spcAft>
                      </a:pPr>
                      <a:r>
                        <a:rPr lang="en-US" sz="1700" dirty="0">
                          <a:effectLst/>
                        </a:rPr>
                        <a:t>GSTR-1</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4900" marR="94900" marT="0" marB="0" anchor="ctr">
                    <a:solidFill>
                      <a:srgbClr val="002060"/>
                    </a:solidFill>
                  </a:tcPr>
                </a:tc>
                <a:tc hMerge="1">
                  <a:txBody>
                    <a:bodyPr/>
                    <a:lstStyle/>
                    <a:p>
                      <a:endParaRPr lang="en-US"/>
                    </a:p>
                  </a:txBody>
                  <a:tcPr/>
                </a:tc>
                <a:tc rowSpan="2">
                  <a:txBody>
                    <a:bodyPr/>
                    <a:lstStyle/>
                    <a:p>
                      <a:pPr marL="0" marR="0" algn="ctr">
                        <a:spcBef>
                          <a:spcPts val="0"/>
                        </a:spcBef>
                        <a:spcAft>
                          <a:spcPts val="0"/>
                        </a:spcAft>
                      </a:pPr>
                      <a:r>
                        <a:rPr lang="en-US" sz="1800" i="1" kern="1200">
                          <a:solidFill>
                            <a:srgbClr val="FFFFFF"/>
                          </a:solidFill>
                          <a:latin typeface="+mn-lt"/>
                          <a:ea typeface="+mn-ea"/>
                          <a:cs typeface="+mn-cs"/>
                        </a:rPr>
                        <a:t>GSTR 2</a:t>
                      </a:r>
                    </a:p>
                  </a:txBody>
                  <a:tcPr marL="94900" marR="94900" marT="0" marB="0" anchor="ctr">
                    <a:solidFill>
                      <a:srgbClr val="002060"/>
                    </a:solidFill>
                  </a:tcPr>
                </a:tc>
                <a:tc rowSpan="2">
                  <a:txBody>
                    <a:bodyPr/>
                    <a:lstStyle/>
                    <a:p>
                      <a:pPr marL="0" marR="0" algn="ctr">
                        <a:spcBef>
                          <a:spcPts val="0"/>
                        </a:spcBef>
                        <a:spcAft>
                          <a:spcPts val="0"/>
                        </a:spcAft>
                      </a:pPr>
                      <a:r>
                        <a:rPr lang="en-US" sz="1800" i="1" kern="1200" dirty="0">
                          <a:solidFill>
                            <a:srgbClr val="FFFFFF"/>
                          </a:solidFill>
                          <a:latin typeface="+mn-lt"/>
                          <a:ea typeface="+mn-ea"/>
                          <a:cs typeface="+mn-cs"/>
                        </a:rPr>
                        <a:t>GSTR 3</a:t>
                      </a:r>
                    </a:p>
                  </a:txBody>
                  <a:tcPr marL="94900" marR="94900" marT="0" marB="0" anchor="ctr">
                    <a:solidFill>
                      <a:srgbClr val="002060"/>
                    </a:solidFill>
                  </a:tcPr>
                </a:tc>
                <a:extLst>
                  <a:ext uri="{0D108BD9-81ED-4DB2-BD59-A6C34878D82A}">
                    <a16:rowId xmlns:a16="http://schemas.microsoft.com/office/drawing/2014/main" val="3196131402"/>
                  </a:ext>
                </a:extLst>
              </a:tr>
              <a:tr h="887792">
                <a:tc vMerge="1">
                  <a:txBody>
                    <a:bodyPr/>
                    <a:lstStyle/>
                    <a:p>
                      <a:endParaRPr lang="en-US"/>
                    </a:p>
                  </a:txBody>
                  <a:tcPr/>
                </a:tc>
                <a:tc vMerge="1">
                  <a:txBody>
                    <a:bodyPr/>
                    <a:lstStyle/>
                    <a:p>
                      <a:endParaRPr lang="en-US"/>
                    </a:p>
                  </a:txBody>
                  <a:tcPr/>
                </a:tc>
                <a:tc>
                  <a:txBody>
                    <a:bodyPr/>
                    <a:lstStyle/>
                    <a:p>
                      <a:pPr marL="0" marR="0">
                        <a:spcBef>
                          <a:spcPts val="0"/>
                        </a:spcBef>
                        <a:spcAft>
                          <a:spcPts val="0"/>
                        </a:spcAft>
                      </a:pPr>
                      <a:r>
                        <a:rPr lang="en-US" sz="1800" i="1" kern="1200" dirty="0">
                          <a:solidFill>
                            <a:srgbClr val="FFFFFF"/>
                          </a:solidFill>
                          <a:latin typeface="+mn-lt"/>
                          <a:ea typeface="+mn-ea"/>
                          <a:cs typeface="+mn-cs"/>
                        </a:rPr>
                        <a:t>Taxpayer aggregate turnover </a:t>
                      </a:r>
                      <a:r>
                        <a:rPr lang="en-US" sz="1800" i="1" kern="1200" dirty="0" err="1">
                          <a:solidFill>
                            <a:srgbClr val="FFFFFF"/>
                          </a:solidFill>
                          <a:latin typeface="+mn-lt"/>
                          <a:ea typeface="+mn-ea"/>
                          <a:cs typeface="+mn-cs"/>
                        </a:rPr>
                        <a:t>upto</a:t>
                      </a:r>
                      <a:r>
                        <a:rPr lang="en-US" sz="1800" i="1" kern="1200" dirty="0">
                          <a:solidFill>
                            <a:srgbClr val="FFFFFF"/>
                          </a:solidFill>
                          <a:latin typeface="+mn-lt"/>
                          <a:ea typeface="+mn-ea"/>
                          <a:cs typeface="+mn-cs"/>
                        </a:rPr>
                        <a:t> 1.5 crore</a:t>
                      </a:r>
                    </a:p>
                  </a:txBody>
                  <a:tcPr marL="94900" marR="94900" marT="0" marB="0">
                    <a:solidFill>
                      <a:srgbClr val="002060"/>
                    </a:solidFill>
                  </a:tcPr>
                </a:tc>
                <a:tc>
                  <a:txBody>
                    <a:bodyPr/>
                    <a:lstStyle/>
                    <a:p>
                      <a:pPr marL="0" marR="0">
                        <a:spcBef>
                          <a:spcPts val="0"/>
                        </a:spcBef>
                        <a:spcAft>
                          <a:spcPts val="0"/>
                        </a:spcAft>
                      </a:pPr>
                      <a:r>
                        <a:rPr lang="en-US" sz="1800" i="1" kern="1200" dirty="0">
                          <a:solidFill>
                            <a:srgbClr val="FFFFFF"/>
                          </a:solidFill>
                          <a:latin typeface="+mn-lt"/>
                          <a:ea typeface="+mn-ea"/>
                          <a:cs typeface="+mn-cs"/>
                        </a:rPr>
                        <a:t>Taxpayer aggregate turnover above 1.5 crore</a:t>
                      </a:r>
                    </a:p>
                  </a:txBody>
                  <a:tcPr marL="94900" marR="94900" marT="0" marB="0">
                    <a:solidFill>
                      <a:srgbClr val="002060"/>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3674103260"/>
                  </a:ext>
                </a:extLst>
              </a:tr>
              <a:tr h="398027">
                <a:tc>
                  <a:txBody>
                    <a:bodyPr/>
                    <a:lstStyle/>
                    <a:p>
                      <a:pPr marL="0" marR="0" algn="ctr">
                        <a:lnSpc>
                          <a:spcPct val="150000"/>
                        </a:lnSpc>
                        <a:spcBef>
                          <a:spcPts val="0"/>
                        </a:spcBef>
                        <a:spcAft>
                          <a:spcPts val="0"/>
                        </a:spcAft>
                      </a:pPr>
                      <a:r>
                        <a:rPr lang="en-US" sz="1800" i="1" kern="1200" dirty="0">
                          <a:solidFill>
                            <a:srgbClr val="FFFFFF"/>
                          </a:solidFill>
                          <a:latin typeface="+mn-lt"/>
                          <a:ea typeface="+mn-ea"/>
                          <a:cs typeface="+mn-cs"/>
                        </a:rPr>
                        <a:t>July 2017</a:t>
                      </a:r>
                    </a:p>
                  </a:txBody>
                  <a:tcPr marL="94900" marR="94900" marT="0" marB="0" anchor="ctr">
                    <a:solidFill>
                      <a:srgbClr val="002060"/>
                    </a:solidFill>
                  </a:tcPr>
                </a:tc>
                <a:tc>
                  <a:txBody>
                    <a:bodyPr/>
                    <a:lstStyle/>
                    <a:p>
                      <a:pPr marL="0" marR="0" algn="ctr">
                        <a:lnSpc>
                          <a:spcPct val="150000"/>
                        </a:lnSpc>
                        <a:spcBef>
                          <a:spcPts val="0"/>
                        </a:spcBef>
                        <a:spcAft>
                          <a:spcPts val="0"/>
                        </a:spcAft>
                      </a:pPr>
                      <a:r>
                        <a:rPr lang="en-US" sz="1800" i="1" kern="1200">
                          <a:solidFill>
                            <a:schemeClr val="tx1">
                              <a:lumMod val="65000"/>
                              <a:lumOff val="35000"/>
                            </a:schemeClr>
                          </a:solidFill>
                          <a:latin typeface="+mn-lt"/>
                          <a:ea typeface="+mn-ea"/>
                          <a:cs typeface="+mn-cs"/>
                        </a:rPr>
                        <a:t>25-Aug-17</a:t>
                      </a:r>
                    </a:p>
                  </a:txBody>
                  <a:tcPr marL="94900" marR="94900" marT="0" marB="0" anchor="ctr"/>
                </a:tc>
                <a:tc rowSpan="3">
                  <a:txBody>
                    <a:bodyPr/>
                    <a:lstStyle/>
                    <a:p>
                      <a:pPr marL="0" marR="0" algn="ctr">
                        <a:lnSpc>
                          <a:spcPct val="150000"/>
                        </a:lnSpc>
                        <a:spcBef>
                          <a:spcPts val="0"/>
                        </a:spcBef>
                        <a:spcAft>
                          <a:spcPts val="0"/>
                        </a:spcAft>
                      </a:pPr>
                      <a:r>
                        <a:rPr lang="en-US" sz="1800" i="1" kern="1200" dirty="0">
                          <a:solidFill>
                            <a:schemeClr val="tx1">
                              <a:lumMod val="65000"/>
                              <a:lumOff val="35000"/>
                            </a:schemeClr>
                          </a:solidFill>
                          <a:latin typeface="+mn-lt"/>
                          <a:ea typeface="+mn-ea"/>
                          <a:cs typeface="+mn-cs"/>
                        </a:rPr>
                        <a:t>31-Dec-2017</a:t>
                      </a:r>
                    </a:p>
                  </a:txBody>
                  <a:tcPr marL="94900" marR="94900" marT="0" marB="0" anchor="ctr"/>
                </a:tc>
                <a:tc>
                  <a:txBody>
                    <a:bodyPr/>
                    <a:lstStyle/>
                    <a:p>
                      <a:pPr marL="0" marR="0" algn="ctr">
                        <a:lnSpc>
                          <a:spcPct val="150000"/>
                        </a:lnSpc>
                        <a:spcBef>
                          <a:spcPts val="0"/>
                        </a:spcBef>
                        <a:spcAft>
                          <a:spcPts val="0"/>
                        </a:spcAft>
                      </a:pPr>
                      <a:r>
                        <a:rPr lang="en-US" sz="1800" i="1" kern="1200" dirty="0" smtClean="0">
                          <a:solidFill>
                            <a:schemeClr val="tx1">
                              <a:lumMod val="65000"/>
                              <a:lumOff val="35000"/>
                            </a:schemeClr>
                          </a:solidFill>
                          <a:latin typeface="+mn-lt"/>
                          <a:ea typeface="+mn-ea"/>
                          <a:cs typeface="+mn-cs"/>
                        </a:rPr>
                        <a:t>10-Oct-2017</a:t>
                      </a:r>
                      <a:endParaRPr lang="en-US" sz="1800" i="1" kern="1200" dirty="0">
                        <a:solidFill>
                          <a:schemeClr val="tx1">
                            <a:lumMod val="65000"/>
                            <a:lumOff val="35000"/>
                          </a:schemeClr>
                        </a:solidFill>
                        <a:latin typeface="+mn-lt"/>
                        <a:ea typeface="+mn-ea"/>
                        <a:cs typeface="+mn-cs"/>
                      </a:endParaRPr>
                    </a:p>
                  </a:txBody>
                  <a:tcPr marL="94900" marR="94900" marT="0" marB="0" anchor="ctr"/>
                </a:tc>
                <a:tc rowSpan="9" gridSpan="2">
                  <a:txBody>
                    <a:bodyPr/>
                    <a:lstStyle/>
                    <a:p>
                      <a:pPr marL="0" marR="0">
                        <a:lnSpc>
                          <a:spcPct val="150000"/>
                        </a:lnSpc>
                        <a:spcBef>
                          <a:spcPts val="0"/>
                        </a:spcBef>
                        <a:spcAft>
                          <a:spcPts val="0"/>
                        </a:spcAft>
                      </a:pPr>
                      <a:r>
                        <a:rPr lang="en-US" sz="1800" i="1" kern="1200" dirty="0">
                          <a:solidFill>
                            <a:schemeClr val="tx1">
                              <a:lumMod val="65000"/>
                              <a:lumOff val="35000"/>
                            </a:schemeClr>
                          </a:solidFill>
                          <a:latin typeface="+mn-lt"/>
                          <a:ea typeface="+mn-ea"/>
                          <a:cs typeface="+mn-cs"/>
                        </a:rPr>
                        <a:t>The due date for filing of GSTR-2 and GSTR-3 will be worked out by a separate committee of Officers</a:t>
                      </a:r>
                    </a:p>
                  </a:txBody>
                  <a:tcPr marL="94900" marR="94900" marT="0" marB="0" anchor="ctr"/>
                </a:tc>
                <a:tc rowSpan="9" hMerge="1">
                  <a:txBody>
                    <a:bodyPr/>
                    <a:lstStyle/>
                    <a:p>
                      <a:endParaRPr lang="en-US"/>
                    </a:p>
                  </a:txBody>
                  <a:tcPr/>
                </a:tc>
                <a:extLst>
                  <a:ext uri="{0D108BD9-81ED-4DB2-BD59-A6C34878D82A}">
                    <a16:rowId xmlns:a16="http://schemas.microsoft.com/office/drawing/2014/main" val="1333234609"/>
                  </a:ext>
                </a:extLst>
              </a:tr>
              <a:tr h="398027">
                <a:tc>
                  <a:txBody>
                    <a:bodyPr/>
                    <a:lstStyle/>
                    <a:p>
                      <a:pPr marL="0" marR="0" algn="ctr">
                        <a:lnSpc>
                          <a:spcPct val="150000"/>
                        </a:lnSpc>
                        <a:spcBef>
                          <a:spcPts val="0"/>
                        </a:spcBef>
                        <a:spcAft>
                          <a:spcPts val="0"/>
                        </a:spcAft>
                      </a:pPr>
                      <a:r>
                        <a:rPr lang="en-US" sz="1800" i="1" kern="1200" dirty="0">
                          <a:solidFill>
                            <a:srgbClr val="FFFFFF"/>
                          </a:solidFill>
                          <a:latin typeface="+mn-lt"/>
                          <a:ea typeface="+mn-ea"/>
                          <a:cs typeface="+mn-cs"/>
                        </a:rPr>
                        <a:t>August 2017</a:t>
                      </a:r>
                    </a:p>
                  </a:txBody>
                  <a:tcPr marL="94900" marR="94900" marT="0" marB="0" anchor="ctr">
                    <a:solidFill>
                      <a:srgbClr val="002060"/>
                    </a:solidFill>
                  </a:tcPr>
                </a:tc>
                <a:tc>
                  <a:txBody>
                    <a:bodyPr/>
                    <a:lstStyle/>
                    <a:p>
                      <a:pPr marL="0" marR="0" algn="ctr">
                        <a:lnSpc>
                          <a:spcPct val="150000"/>
                        </a:lnSpc>
                        <a:spcBef>
                          <a:spcPts val="0"/>
                        </a:spcBef>
                        <a:spcAft>
                          <a:spcPts val="0"/>
                        </a:spcAft>
                      </a:pPr>
                      <a:r>
                        <a:rPr lang="en-US" sz="1800" i="1" kern="1200">
                          <a:solidFill>
                            <a:schemeClr val="tx1">
                              <a:lumMod val="65000"/>
                              <a:lumOff val="35000"/>
                            </a:schemeClr>
                          </a:solidFill>
                          <a:latin typeface="+mn-lt"/>
                          <a:ea typeface="+mn-ea"/>
                          <a:cs typeface="+mn-cs"/>
                        </a:rPr>
                        <a:t>20-Sept-17</a:t>
                      </a:r>
                    </a:p>
                  </a:txBody>
                  <a:tcPr marL="94900" marR="94900" marT="0" marB="0" anchor="ctr"/>
                </a:tc>
                <a:tc vMerge="1">
                  <a:txBody>
                    <a:bodyPr/>
                    <a:lstStyle/>
                    <a:p>
                      <a:endParaRPr lang="en-US"/>
                    </a:p>
                  </a:txBody>
                  <a:tcPr/>
                </a:tc>
                <a:tc>
                  <a:txBody>
                    <a:bodyPr/>
                    <a:lstStyle/>
                    <a:p>
                      <a:pPr marL="0" marR="0" algn="ctr">
                        <a:lnSpc>
                          <a:spcPct val="150000"/>
                        </a:lnSpc>
                        <a:spcBef>
                          <a:spcPts val="0"/>
                        </a:spcBef>
                        <a:spcAft>
                          <a:spcPts val="0"/>
                        </a:spcAft>
                      </a:pPr>
                      <a:r>
                        <a:rPr lang="en-US" sz="1800" i="1" kern="1200">
                          <a:solidFill>
                            <a:schemeClr val="tx1">
                              <a:lumMod val="65000"/>
                              <a:lumOff val="35000"/>
                            </a:schemeClr>
                          </a:solidFill>
                          <a:latin typeface="+mn-lt"/>
                          <a:ea typeface="+mn-ea"/>
                          <a:cs typeface="+mn-cs"/>
                        </a:rPr>
                        <a:t>31-Dec-2017</a:t>
                      </a:r>
                    </a:p>
                  </a:txBody>
                  <a:tcPr marL="94900" marR="94900" marT="0" marB="0" anchor="ct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691823589"/>
                  </a:ext>
                </a:extLst>
              </a:tr>
              <a:tr h="398027">
                <a:tc>
                  <a:txBody>
                    <a:bodyPr/>
                    <a:lstStyle/>
                    <a:p>
                      <a:pPr marL="0" marR="0" algn="ctr">
                        <a:lnSpc>
                          <a:spcPct val="150000"/>
                        </a:lnSpc>
                        <a:spcBef>
                          <a:spcPts val="0"/>
                        </a:spcBef>
                        <a:spcAft>
                          <a:spcPts val="0"/>
                        </a:spcAft>
                      </a:pPr>
                      <a:r>
                        <a:rPr lang="en-US" sz="1800" i="1" kern="1200" dirty="0">
                          <a:solidFill>
                            <a:srgbClr val="FFFFFF"/>
                          </a:solidFill>
                          <a:latin typeface="+mn-lt"/>
                          <a:ea typeface="+mn-ea"/>
                          <a:cs typeface="+mn-cs"/>
                        </a:rPr>
                        <a:t>Sept 2017</a:t>
                      </a:r>
                    </a:p>
                  </a:txBody>
                  <a:tcPr marL="94900" marR="94900" marT="0" marB="0" anchor="ctr">
                    <a:solidFill>
                      <a:srgbClr val="002060"/>
                    </a:solidFill>
                  </a:tcPr>
                </a:tc>
                <a:tc>
                  <a:txBody>
                    <a:bodyPr/>
                    <a:lstStyle/>
                    <a:p>
                      <a:pPr marL="0" marR="0" algn="ctr">
                        <a:lnSpc>
                          <a:spcPct val="150000"/>
                        </a:lnSpc>
                        <a:spcBef>
                          <a:spcPts val="0"/>
                        </a:spcBef>
                        <a:spcAft>
                          <a:spcPts val="0"/>
                        </a:spcAft>
                      </a:pPr>
                      <a:r>
                        <a:rPr lang="en-US" sz="1800" i="1" kern="1200">
                          <a:solidFill>
                            <a:schemeClr val="tx1">
                              <a:lumMod val="65000"/>
                              <a:lumOff val="35000"/>
                            </a:schemeClr>
                          </a:solidFill>
                          <a:latin typeface="+mn-lt"/>
                          <a:ea typeface="+mn-ea"/>
                          <a:cs typeface="+mn-cs"/>
                        </a:rPr>
                        <a:t>20-Oct-17</a:t>
                      </a:r>
                    </a:p>
                  </a:txBody>
                  <a:tcPr marL="94900" marR="94900" marT="0" marB="0" anchor="ctr"/>
                </a:tc>
                <a:tc vMerge="1">
                  <a:txBody>
                    <a:bodyPr/>
                    <a:lstStyle/>
                    <a:p>
                      <a:endParaRPr lang="en-US"/>
                    </a:p>
                  </a:txBody>
                  <a:tcPr/>
                </a:tc>
                <a:tc>
                  <a:txBody>
                    <a:bodyPr/>
                    <a:lstStyle/>
                    <a:p>
                      <a:pPr marL="0" marR="0" algn="ctr">
                        <a:lnSpc>
                          <a:spcPct val="150000"/>
                        </a:lnSpc>
                        <a:spcBef>
                          <a:spcPts val="0"/>
                        </a:spcBef>
                        <a:spcAft>
                          <a:spcPts val="0"/>
                        </a:spcAft>
                      </a:pPr>
                      <a:r>
                        <a:rPr lang="en-US" sz="1800" i="1" kern="1200">
                          <a:solidFill>
                            <a:schemeClr val="tx1">
                              <a:lumMod val="65000"/>
                              <a:lumOff val="35000"/>
                            </a:schemeClr>
                          </a:solidFill>
                          <a:latin typeface="+mn-lt"/>
                          <a:ea typeface="+mn-ea"/>
                          <a:cs typeface="+mn-cs"/>
                        </a:rPr>
                        <a:t>31-Dec-2017</a:t>
                      </a:r>
                    </a:p>
                  </a:txBody>
                  <a:tcPr marL="94900" marR="94900" marT="0" marB="0" anchor="ct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842662788"/>
                  </a:ext>
                </a:extLst>
              </a:tr>
              <a:tr h="398027">
                <a:tc>
                  <a:txBody>
                    <a:bodyPr/>
                    <a:lstStyle/>
                    <a:p>
                      <a:pPr marL="0" marR="0" algn="ctr">
                        <a:lnSpc>
                          <a:spcPct val="150000"/>
                        </a:lnSpc>
                        <a:spcBef>
                          <a:spcPts val="0"/>
                        </a:spcBef>
                        <a:spcAft>
                          <a:spcPts val="0"/>
                        </a:spcAft>
                      </a:pPr>
                      <a:r>
                        <a:rPr lang="en-US" sz="1800" i="1" kern="1200" dirty="0">
                          <a:solidFill>
                            <a:srgbClr val="FFFFFF"/>
                          </a:solidFill>
                          <a:latin typeface="+mn-lt"/>
                          <a:ea typeface="+mn-ea"/>
                          <a:cs typeface="+mn-cs"/>
                        </a:rPr>
                        <a:t>Oct 2017</a:t>
                      </a:r>
                    </a:p>
                  </a:txBody>
                  <a:tcPr marL="94900" marR="94900" marT="0" marB="0" anchor="ctr">
                    <a:solidFill>
                      <a:srgbClr val="002060"/>
                    </a:solidFill>
                  </a:tcPr>
                </a:tc>
                <a:tc>
                  <a:txBody>
                    <a:bodyPr/>
                    <a:lstStyle/>
                    <a:p>
                      <a:pPr marL="0" marR="0" algn="ctr">
                        <a:lnSpc>
                          <a:spcPct val="150000"/>
                        </a:lnSpc>
                        <a:spcBef>
                          <a:spcPts val="0"/>
                        </a:spcBef>
                        <a:spcAft>
                          <a:spcPts val="0"/>
                        </a:spcAft>
                      </a:pPr>
                      <a:r>
                        <a:rPr lang="en-US" sz="1800" i="1" kern="1200">
                          <a:solidFill>
                            <a:schemeClr val="tx1">
                              <a:lumMod val="65000"/>
                              <a:lumOff val="35000"/>
                            </a:schemeClr>
                          </a:solidFill>
                          <a:latin typeface="+mn-lt"/>
                          <a:ea typeface="+mn-ea"/>
                          <a:cs typeface="+mn-cs"/>
                        </a:rPr>
                        <a:t>20-Nov-17</a:t>
                      </a:r>
                    </a:p>
                  </a:txBody>
                  <a:tcPr marL="94900" marR="94900" marT="0" marB="0" anchor="ctr"/>
                </a:tc>
                <a:tc rowSpan="3">
                  <a:txBody>
                    <a:bodyPr/>
                    <a:lstStyle/>
                    <a:p>
                      <a:pPr marL="0" marR="0" algn="ctr">
                        <a:lnSpc>
                          <a:spcPct val="150000"/>
                        </a:lnSpc>
                        <a:spcBef>
                          <a:spcPts val="0"/>
                        </a:spcBef>
                        <a:spcAft>
                          <a:spcPts val="0"/>
                        </a:spcAft>
                      </a:pPr>
                      <a:r>
                        <a:rPr lang="en-US" sz="1800" i="1" kern="1200">
                          <a:solidFill>
                            <a:schemeClr val="tx1">
                              <a:lumMod val="65000"/>
                              <a:lumOff val="35000"/>
                            </a:schemeClr>
                          </a:solidFill>
                          <a:latin typeface="+mn-lt"/>
                          <a:ea typeface="+mn-ea"/>
                          <a:cs typeface="+mn-cs"/>
                        </a:rPr>
                        <a:t>15-Feb-2018</a:t>
                      </a:r>
                    </a:p>
                  </a:txBody>
                  <a:tcPr marL="94900" marR="94900" marT="0" marB="0" anchor="ctr"/>
                </a:tc>
                <a:tc>
                  <a:txBody>
                    <a:bodyPr/>
                    <a:lstStyle/>
                    <a:p>
                      <a:pPr marL="0" marR="0" algn="ctr">
                        <a:lnSpc>
                          <a:spcPct val="150000"/>
                        </a:lnSpc>
                        <a:spcBef>
                          <a:spcPts val="0"/>
                        </a:spcBef>
                        <a:spcAft>
                          <a:spcPts val="0"/>
                        </a:spcAft>
                      </a:pPr>
                      <a:r>
                        <a:rPr lang="en-US" sz="1800" i="1" kern="1200">
                          <a:solidFill>
                            <a:schemeClr val="tx1">
                              <a:lumMod val="65000"/>
                              <a:lumOff val="35000"/>
                            </a:schemeClr>
                          </a:solidFill>
                          <a:latin typeface="+mn-lt"/>
                          <a:ea typeface="+mn-ea"/>
                          <a:cs typeface="+mn-cs"/>
                        </a:rPr>
                        <a:t>31-Dec-2017</a:t>
                      </a:r>
                    </a:p>
                  </a:txBody>
                  <a:tcPr marL="94900" marR="94900" marT="0" marB="0" anchor="ct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034944598"/>
                  </a:ext>
                </a:extLst>
              </a:tr>
              <a:tr h="398027">
                <a:tc>
                  <a:txBody>
                    <a:bodyPr/>
                    <a:lstStyle/>
                    <a:p>
                      <a:pPr marL="0" marR="0" algn="ctr">
                        <a:lnSpc>
                          <a:spcPct val="150000"/>
                        </a:lnSpc>
                        <a:spcBef>
                          <a:spcPts val="0"/>
                        </a:spcBef>
                        <a:spcAft>
                          <a:spcPts val="0"/>
                        </a:spcAft>
                      </a:pPr>
                      <a:r>
                        <a:rPr lang="en-US" sz="1800" i="1" kern="1200" dirty="0">
                          <a:solidFill>
                            <a:srgbClr val="FFFFFF"/>
                          </a:solidFill>
                          <a:latin typeface="+mn-lt"/>
                          <a:ea typeface="+mn-ea"/>
                          <a:cs typeface="+mn-cs"/>
                        </a:rPr>
                        <a:t>Nov 2017</a:t>
                      </a:r>
                    </a:p>
                  </a:txBody>
                  <a:tcPr marL="94900" marR="94900" marT="0" marB="0" anchor="ctr">
                    <a:solidFill>
                      <a:srgbClr val="002060"/>
                    </a:solidFill>
                  </a:tcPr>
                </a:tc>
                <a:tc>
                  <a:txBody>
                    <a:bodyPr/>
                    <a:lstStyle/>
                    <a:p>
                      <a:pPr marL="0" marR="0" algn="ctr">
                        <a:lnSpc>
                          <a:spcPct val="150000"/>
                        </a:lnSpc>
                        <a:spcBef>
                          <a:spcPts val="0"/>
                        </a:spcBef>
                        <a:spcAft>
                          <a:spcPts val="0"/>
                        </a:spcAft>
                      </a:pPr>
                      <a:r>
                        <a:rPr lang="en-US" sz="1800" i="1" kern="1200" dirty="0">
                          <a:solidFill>
                            <a:schemeClr val="tx1">
                              <a:lumMod val="65000"/>
                              <a:lumOff val="35000"/>
                            </a:schemeClr>
                          </a:solidFill>
                          <a:latin typeface="+mn-lt"/>
                          <a:ea typeface="+mn-ea"/>
                          <a:cs typeface="+mn-cs"/>
                        </a:rPr>
                        <a:t>20-Dec-17</a:t>
                      </a:r>
                    </a:p>
                  </a:txBody>
                  <a:tcPr marL="94900" marR="94900" marT="0" marB="0" anchor="ctr"/>
                </a:tc>
                <a:tc vMerge="1">
                  <a:txBody>
                    <a:bodyPr/>
                    <a:lstStyle/>
                    <a:p>
                      <a:endParaRPr lang="en-US"/>
                    </a:p>
                  </a:txBody>
                  <a:tcPr/>
                </a:tc>
                <a:tc>
                  <a:txBody>
                    <a:bodyPr/>
                    <a:lstStyle/>
                    <a:p>
                      <a:pPr marL="0" marR="0" algn="ctr">
                        <a:lnSpc>
                          <a:spcPct val="150000"/>
                        </a:lnSpc>
                        <a:spcBef>
                          <a:spcPts val="0"/>
                        </a:spcBef>
                        <a:spcAft>
                          <a:spcPts val="0"/>
                        </a:spcAft>
                      </a:pPr>
                      <a:r>
                        <a:rPr lang="en-US" sz="1800" i="1" kern="1200">
                          <a:solidFill>
                            <a:schemeClr val="tx1">
                              <a:lumMod val="65000"/>
                              <a:lumOff val="35000"/>
                            </a:schemeClr>
                          </a:solidFill>
                          <a:latin typeface="+mn-lt"/>
                          <a:ea typeface="+mn-ea"/>
                          <a:cs typeface="+mn-cs"/>
                        </a:rPr>
                        <a:t>10-Jan-18</a:t>
                      </a:r>
                    </a:p>
                  </a:txBody>
                  <a:tcPr marL="94900" marR="94900" marT="0" marB="0" anchor="ct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3205808591"/>
                  </a:ext>
                </a:extLst>
              </a:tr>
              <a:tr h="398027">
                <a:tc>
                  <a:txBody>
                    <a:bodyPr/>
                    <a:lstStyle/>
                    <a:p>
                      <a:pPr marL="0" marR="0" algn="ctr">
                        <a:lnSpc>
                          <a:spcPct val="150000"/>
                        </a:lnSpc>
                        <a:spcBef>
                          <a:spcPts val="0"/>
                        </a:spcBef>
                        <a:spcAft>
                          <a:spcPts val="0"/>
                        </a:spcAft>
                      </a:pPr>
                      <a:r>
                        <a:rPr lang="en-US" sz="1800" i="1" kern="1200" dirty="0">
                          <a:solidFill>
                            <a:srgbClr val="FFFFFF"/>
                          </a:solidFill>
                          <a:latin typeface="+mn-lt"/>
                          <a:ea typeface="+mn-ea"/>
                          <a:cs typeface="+mn-cs"/>
                        </a:rPr>
                        <a:t>Dec 2017</a:t>
                      </a:r>
                    </a:p>
                  </a:txBody>
                  <a:tcPr marL="94900" marR="94900" marT="0" marB="0" anchor="ctr">
                    <a:solidFill>
                      <a:srgbClr val="002060"/>
                    </a:solidFill>
                  </a:tcPr>
                </a:tc>
                <a:tc>
                  <a:txBody>
                    <a:bodyPr/>
                    <a:lstStyle/>
                    <a:p>
                      <a:pPr marL="0" marR="0" algn="ctr">
                        <a:lnSpc>
                          <a:spcPct val="150000"/>
                        </a:lnSpc>
                        <a:spcBef>
                          <a:spcPts val="0"/>
                        </a:spcBef>
                        <a:spcAft>
                          <a:spcPts val="0"/>
                        </a:spcAft>
                      </a:pPr>
                      <a:r>
                        <a:rPr lang="en-US" sz="1800" i="1" kern="1200">
                          <a:solidFill>
                            <a:schemeClr val="tx1">
                              <a:lumMod val="65000"/>
                              <a:lumOff val="35000"/>
                            </a:schemeClr>
                          </a:solidFill>
                          <a:latin typeface="+mn-lt"/>
                          <a:ea typeface="+mn-ea"/>
                          <a:cs typeface="+mn-cs"/>
                        </a:rPr>
                        <a:t>20-Jan-18</a:t>
                      </a:r>
                    </a:p>
                  </a:txBody>
                  <a:tcPr marL="94900" marR="94900" marT="0" marB="0" anchor="ctr"/>
                </a:tc>
                <a:tc vMerge="1">
                  <a:txBody>
                    <a:bodyPr/>
                    <a:lstStyle/>
                    <a:p>
                      <a:endParaRPr lang="en-US"/>
                    </a:p>
                  </a:txBody>
                  <a:tcPr/>
                </a:tc>
                <a:tc>
                  <a:txBody>
                    <a:bodyPr/>
                    <a:lstStyle/>
                    <a:p>
                      <a:pPr marL="0" marR="0" algn="ctr">
                        <a:lnSpc>
                          <a:spcPct val="150000"/>
                        </a:lnSpc>
                        <a:spcBef>
                          <a:spcPts val="0"/>
                        </a:spcBef>
                        <a:spcAft>
                          <a:spcPts val="0"/>
                        </a:spcAft>
                      </a:pPr>
                      <a:r>
                        <a:rPr lang="en-US" sz="1800" i="1" kern="1200">
                          <a:solidFill>
                            <a:schemeClr val="tx1">
                              <a:lumMod val="65000"/>
                              <a:lumOff val="35000"/>
                            </a:schemeClr>
                          </a:solidFill>
                          <a:latin typeface="+mn-lt"/>
                          <a:ea typeface="+mn-ea"/>
                          <a:cs typeface="+mn-cs"/>
                        </a:rPr>
                        <a:t>10-Feb-18</a:t>
                      </a:r>
                    </a:p>
                  </a:txBody>
                  <a:tcPr marL="94900" marR="94900" marT="0" marB="0" anchor="ct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747876926"/>
                  </a:ext>
                </a:extLst>
              </a:tr>
              <a:tr h="398027">
                <a:tc>
                  <a:txBody>
                    <a:bodyPr/>
                    <a:lstStyle/>
                    <a:p>
                      <a:pPr marL="0" marR="0" algn="ctr">
                        <a:lnSpc>
                          <a:spcPct val="150000"/>
                        </a:lnSpc>
                        <a:spcBef>
                          <a:spcPts val="0"/>
                        </a:spcBef>
                        <a:spcAft>
                          <a:spcPts val="0"/>
                        </a:spcAft>
                      </a:pPr>
                      <a:r>
                        <a:rPr lang="en-US" sz="1800" i="1" kern="1200" dirty="0">
                          <a:solidFill>
                            <a:srgbClr val="FFFFFF"/>
                          </a:solidFill>
                          <a:latin typeface="+mn-lt"/>
                          <a:ea typeface="+mn-ea"/>
                          <a:cs typeface="+mn-cs"/>
                        </a:rPr>
                        <a:t>Jan 2018</a:t>
                      </a:r>
                    </a:p>
                  </a:txBody>
                  <a:tcPr marL="94900" marR="94900" marT="0" marB="0" anchor="ctr">
                    <a:solidFill>
                      <a:srgbClr val="002060"/>
                    </a:solidFill>
                  </a:tcPr>
                </a:tc>
                <a:tc>
                  <a:txBody>
                    <a:bodyPr/>
                    <a:lstStyle/>
                    <a:p>
                      <a:pPr marL="0" marR="0" algn="ctr">
                        <a:lnSpc>
                          <a:spcPct val="150000"/>
                        </a:lnSpc>
                        <a:spcBef>
                          <a:spcPts val="0"/>
                        </a:spcBef>
                        <a:spcAft>
                          <a:spcPts val="0"/>
                        </a:spcAft>
                      </a:pPr>
                      <a:r>
                        <a:rPr lang="en-US" sz="1800" i="1" kern="1200">
                          <a:solidFill>
                            <a:schemeClr val="tx1">
                              <a:lumMod val="65000"/>
                              <a:lumOff val="35000"/>
                            </a:schemeClr>
                          </a:solidFill>
                          <a:latin typeface="+mn-lt"/>
                          <a:ea typeface="+mn-ea"/>
                          <a:cs typeface="+mn-cs"/>
                        </a:rPr>
                        <a:t>20-Feb-18</a:t>
                      </a:r>
                    </a:p>
                  </a:txBody>
                  <a:tcPr marL="94900" marR="94900" marT="0" marB="0" anchor="ctr"/>
                </a:tc>
                <a:tc rowSpan="3">
                  <a:txBody>
                    <a:bodyPr/>
                    <a:lstStyle/>
                    <a:p>
                      <a:pPr marL="0" marR="0" algn="ctr">
                        <a:lnSpc>
                          <a:spcPct val="150000"/>
                        </a:lnSpc>
                        <a:spcBef>
                          <a:spcPts val="0"/>
                        </a:spcBef>
                        <a:spcAft>
                          <a:spcPts val="0"/>
                        </a:spcAft>
                      </a:pPr>
                      <a:r>
                        <a:rPr lang="en-US" sz="1800" i="1" kern="1200">
                          <a:solidFill>
                            <a:schemeClr val="tx1">
                              <a:lumMod val="65000"/>
                              <a:lumOff val="35000"/>
                            </a:schemeClr>
                          </a:solidFill>
                          <a:latin typeface="+mn-lt"/>
                          <a:ea typeface="+mn-ea"/>
                          <a:cs typeface="+mn-cs"/>
                        </a:rPr>
                        <a:t>30-Apr-2018</a:t>
                      </a:r>
                    </a:p>
                  </a:txBody>
                  <a:tcPr marL="94900" marR="94900" marT="0" marB="0" anchor="ctr"/>
                </a:tc>
                <a:tc>
                  <a:txBody>
                    <a:bodyPr/>
                    <a:lstStyle/>
                    <a:p>
                      <a:pPr marL="0" marR="0" algn="ctr">
                        <a:lnSpc>
                          <a:spcPct val="150000"/>
                        </a:lnSpc>
                        <a:spcBef>
                          <a:spcPts val="0"/>
                        </a:spcBef>
                        <a:spcAft>
                          <a:spcPts val="0"/>
                        </a:spcAft>
                      </a:pPr>
                      <a:r>
                        <a:rPr lang="en-US" sz="1800" i="1" kern="1200">
                          <a:solidFill>
                            <a:schemeClr val="tx1">
                              <a:lumMod val="65000"/>
                              <a:lumOff val="35000"/>
                            </a:schemeClr>
                          </a:solidFill>
                          <a:latin typeface="+mn-lt"/>
                          <a:ea typeface="+mn-ea"/>
                          <a:cs typeface="+mn-cs"/>
                        </a:rPr>
                        <a:t>10-Mar-18</a:t>
                      </a:r>
                    </a:p>
                  </a:txBody>
                  <a:tcPr marL="94900" marR="94900" marT="0" marB="0" anchor="ct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183680264"/>
                  </a:ext>
                </a:extLst>
              </a:tr>
              <a:tr h="398027">
                <a:tc>
                  <a:txBody>
                    <a:bodyPr/>
                    <a:lstStyle/>
                    <a:p>
                      <a:pPr marL="0" marR="0" algn="ctr">
                        <a:lnSpc>
                          <a:spcPct val="150000"/>
                        </a:lnSpc>
                        <a:spcBef>
                          <a:spcPts val="0"/>
                        </a:spcBef>
                        <a:spcAft>
                          <a:spcPts val="0"/>
                        </a:spcAft>
                      </a:pPr>
                      <a:r>
                        <a:rPr lang="en-US" sz="1800" i="1" kern="1200" dirty="0">
                          <a:solidFill>
                            <a:srgbClr val="FFFFFF"/>
                          </a:solidFill>
                          <a:latin typeface="+mn-lt"/>
                          <a:ea typeface="+mn-ea"/>
                          <a:cs typeface="+mn-cs"/>
                        </a:rPr>
                        <a:t>Feb 2018</a:t>
                      </a:r>
                    </a:p>
                  </a:txBody>
                  <a:tcPr marL="94900" marR="94900" marT="0" marB="0" anchor="ctr">
                    <a:solidFill>
                      <a:srgbClr val="002060"/>
                    </a:solidFill>
                  </a:tcPr>
                </a:tc>
                <a:tc>
                  <a:txBody>
                    <a:bodyPr/>
                    <a:lstStyle/>
                    <a:p>
                      <a:pPr marL="0" marR="0" algn="ctr">
                        <a:lnSpc>
                          <a:spcPct val="150000"/>
                        </a:lnSpc>
                        <a:spcBef>
                          <a:spcPts val="0"/>
                        </a:spcBef>
                        <a:spcAft>
                          <a:spcPts val="0"/>
                        </a:spcAft>
                      </a:pPr>
                      <a:r>
                        <a:rPr lang="en-US" sz="1800" i="1" kern="1200">
                          <a:solidFill>
                            <a:schemeClr val="tx1">
                              <a:lumMod val="65000"/>
                              <a:lumOff val="35000"/>
                            </a:schemeClr>
                          </a:solidFill>
                          <a:latin typeface="+mn-lt"/>
                          <a:ea typeface="+mn-ea"/>
                          <a:cs typeface="+mn-cs"/>
                        </a:rPr>
                        <a:t>20-March-18</a:t>
                      </a:r>
                    </a:p>
                  </a:txBody>
                  <a:tcPr marL="94900" marR="94900" marT="0" marB="0" anchor="ctr"/>
                </a:tc>
                <a:tc vMerge="1">
                  <a:txBody>
                    <a:bodyPr/>
                    <a:lstStyle/>
                    <a:p>
                      <a:endParaRPr lang="en-US"/>
                    </a:p>
                  </a:txBody>
                  <a:tcPr/>
                </a:tc>
                <a:tc>
                  <a:txBody>
                    <a:bodyPr/>
                    <a:lstStyle/>
                    <a:p>
                      <a:pPr marL="0" marR="0" algn="ctr">
                        <a:lnSpc>
                          <a:spcPct val="150000"/>
                        </a:lnSpc>
                        <a:spcBef>
                          <a:spcPts val="0"/>
                        </a:spcBef>
                        <a:spcAft>
                          <a:spcPts val="0"/>
                        </a:spcAft>
                      </a:pPr>
                      <a:r>
                        <a:rPr lang="en-US" sz="1800" i="1" kern="1200">
                          <a:solidFill>
                            <a:schemeClr val="tx1">
                              <a:lumMod val="65000"/>
                              <a:lumOff val="35000"/>
                            </a:schemeClr>
                          </a:solidFill>
                          <a:latin typeface="+mn-lt"/>
                          <a:ea typeface="+mn-ea"/>
                          <a:cs typeface="+mn-cs"/>
                        </a:rPr>
                        <a:t>10-Apr-18</a:t>
                      </a:r>
                    </a:p>
                  </a:txBody>
                  <a:tcPr marL="94900" marR="94900" marT="0" marB="0" anchor="ct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2528841364"/>
                  </a:ext>
                </a:extLst>
              </a:tr>
              <a:tr h="398027">
                <a:tc>
                  <a:txBody>
                    <a:bodyPr/>
                    <a:lstStyle/>
                    <a:p>
                      <a:pPr marL="0" marR="0" algn="ctr">
                        <a:lnSpc>
                          <a:spcPct val="150000"/>
                        </a:lnSpc>
                        <a:spcBef>
                          <a:spcPts val="0"/>
                        </a:spcBef>
                        <a:spcAft>
                          <a:spcPts val="0"/>
                        </a:spcAft>
                      </a:pPr>
                      <a:r>
                        <a:rPr lang="en-US" sz="1800" i="1" kern="1200" dirty="0">
                          <a:solidFill>
                            <a:srgbClr val="FFFFFF"/>
                          </a:solidFill>
                          <a:latin typeface="+mn-lt"/>
                          <a:ea typeface="+mn-ea"/>
                          <a:cs typeface="+mn-cs"/>
                        </a:rPr>
                        <a:t>March 2018</a:t>
                      </a:r>
                    </a:p>
                  </a:txBody>
                  <a:tcPr marL="94900" marR="94900" marT="0" marB="0" anchor="ctr">
                    <a:solidFill>
                      <a:srgbClr val="002060"/>
                    </a:solidFill>
                  </a:tcPr>
                </a:tc>
                <a:tc>
                  <a:txBody>
                    <a:bodyPr/>
                    <a:lstStyle/>
                    <a:p>
                      <a:pPr marL="0" marR="0" algn="ctr">
                        <a:lnSpc>
                          <a:spcPct val="150000"/>
                        </a:lnSpc>
                        <a:spcBef>
                          <a:spcPts val="0"/>
                        </a:spcBef>
                        <a:spcAft>
                          <a:spcPts val="0"/>
                        </a:spcAft>
                      </a:pPr>
                      <a:r>
                        <a:rPr lang="en-US" sz="1800" i="1" kern="1200" dirty="0">
                          <a:solidFill>
                            <a:schemeClr val="tx1">
                              <a:lumMod val="65000"/>
                              <a:lumOff val="35000"/>
                            </a:schemeClr>
                          </a:solidFill>
                          <a:latin typeface="+mn-lt"/>
                          <a:ea typeface="+mn-ea"/>
                          <a:cs typeface="+mn-cs"/>
                        </a:rPr>
                        <a:t>20-April-18</a:t>
                      </a:r>
                    </a:p>
                  </a:txBody>
                  <a:tcPr marL="94900" marR="94900" marT="0" marB="0" anchor="ctr"/>
                </a:tc>
                <a:tc vMerge="1">
                  <a:txBody>
                    <a:bodyPr/>
                    <a:lstStyle/>
                    <a:p>
                      <a:endParaRPr lang="en-US"/>
                    </a:p>
                  </a:txBody>
                  <a:tcPr/>
                </a:tc>
                <a:tc>
                  <a:txBody>
                    <a:bodyPr/>
                    <a:lstStyle/>
                    <a:p>
                      <a:pPr marL="0" marR="0" algn="ctr">
                        <a:lnSpc>
                          <a:spcPct val="150000"/>
                        </a:lnSpc>
                        <a:spcBef>
                          <a:spcPts val="0"/>
                        </a:spcBef>
                        <a:spcAft>
                          <a:spcPts val="0"/>
                        </a:spcAft>
                      </a:pPr>
                      <a:r>
                        <a:rPr lang="en-US" sz="1800" i="1" kern="1200" dirty="0">
                          <a:solidFill>
                            <a:schemeClr val="tx1">
                              <a:lumMod val="65000"/>
                              <a:lumOff val="35000"/>
                            </a:schemeClr>
                          </a:solidFill>
                          <a:latin typeface="+mn-lt"/>
                          <a:ea typeface="+mn-ea"/>
                          <a:cs typeface="+mn-cs"/>
                        </a:rPr>
                        <a:t>10-May-18</a:t>
                      </a:r>
                    </a:p>
                  </a:txBody>
                  <a:tcPr marL="94900" marR="94900" marT="0" marB="0" anchor="ct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012711868"/>
                  </a:ext>
                </a:extLst>
              </a:tr>
            </a:tbl>
          </a:graphicData>
        </a:graphic>
      </p:graphicFrame>
    </p:spTree>
    <p:extLst>
      <p:ext uri="{BB962C8B-B14F-4D97-AF65-F5344CB8AC3E}">
        <p14:creationId xmlns:p14="http://schemas.microsoft.com/office/powerpoint/2010/main" val="1119380682"/>
      </p:ext>
    </p:extLst>
  </p:cSld>
  <p:clrMapOvr>
    <a:masterClrMapping/>
  </p:clrMapOvr>
  <p:transition spd="med"/>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0" y="860640"/>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lnSpc>
                <a:spcPct val="150000"/>
              </a:lnSpc>
              <a:spcBef>
                <a:spcPts val="600"/>
              </a:spcBef>
              <a:spcAft>
                <a:spcPts val="600"/>
              </a:spcAft>
              <a:defRPr/>
            </a:pPr>
            <a:endParaRPr lang="en-US" sz="2000" i="1" dirty="0">
              <a:solidFill>
                <a:schemeClr val="tx1">
                  <a:lumMod val="65000"/>
                  <a:lumOff val="35000"/>
                </a:schemeClr>
              </a:solidFill>
            </a:endParaRP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OTHER RETURNS</a:t>
            </a:r>
            <a:endParaRPr lang="en-US" sz="2400" b="1" dirty="0">
              <a:solidFill>
                <a:schemeClr val="bg1"/>
              </a:solidFill>
              <a:latin typeface="+mn-lt"/>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1903825008"/>
              </p:ext>
            </p:extLst>
          </p:nvPr>
        </p:nvGraphicFramePr>
        <p:xfrm>
          <a:off x="838200" y="1627341"/>
          <a:ext cx="9649692" cy="4463684"/>
        </p:xfrm>
        <a:graphic>
          <a:graphicData uri="http://schemas.openxmlformats.org/drawingml/2006/table">
            <a:tbl>
              <a:tblPr firstRow="1" firstCol="1" bandRow="1">
                <a:tableStyleId>{5C22544A-7EE6-4342-B048-85BDC9FD1C3A}</a:tableStyleId>
              </a:tblPr>
              <a:tblGrid>
                <a:gridCol w="2412423">
                  <a:extLst>
                    <a:ext uri="{9D8B030D-6E8A-4147-A177-3AD203B41FA5}">
                      <a16:colId xmlns:a16="http://schemas.microsoft.com/office/drawing/2014/main" val="2672243106"/>
                    </a:ext>
                  </a:extLst>
                </a:gridCol>
                <a:gridCol w="2412423">
                  <a:extLst>
                    <a:ext uri="{9D8B030D-6E8A-4147-A177-3AD203B41FA5}">
                      <a16:colId xmlns:a16="http://schemas.microsoft.com/office/drawing/2014/main" val="286812232"/>
                    </a:ext>
                  </a:extLst>
                </a:gridCol>
                <a:gridCol w="2412423">
                  <a:extLst>
                    <a:ext uri="{9D8B030D-6E8A-4147-A177-3AD203B41FA5}">
                      <a16:colId xmlns:a16="http://schemas.microsoft.com/office/drawing/2014/main" val="1894541566"/>
                    </a:ext>
                  </a:extLst>
                </a:gridCol>
                <a:gridCol w="2412423">
                  <a:extLst>
                    <a:ext uri="{9D8B030D-6E8A-4147-A177-3AD203B41FA5}">
                      <a16:colId xmlns:a16="http://schemas.microsoft.com/office/drawing/2014/main" val="80635359"/>
                    </a:ext>
                  </a:extLst>
                </a:gridCol>
              </a:tblGrid>
              <a:tr h="665965">
                <a:tc>
                  <a:txBody>
                    <a:bodyPr/>
                    <a:lstStyle/>
                    <a:p>
                      <a:pPr marL="0" marR="0" algn="ctr">
                        <a:spcBef>
                          <a:spcPts val="0"/>
                        </a:spcBef>
                        <a:spcAft>
                          <a:spcPts val="0"/>
                        </a:spcAft>
                      </a:pPr>
                      <a:r>
                        <a:rPr lang="en-US" sz="1800" i="1" kern="1200" dirty="0" smtClean="0">
                          <a:solidFill>
                            <a:srgbClr val="FFFFFF"/>
                          </a:solidFill>
                          <a:latin typeface="+mn-lt"/>
                          <a:ea typeface="+mn-ea"/>
                          <a:cs typeface="+mn-cs"/>
                        </a:rPr>
                        <a:t>RETURN TYPE</a:t>
                      </a:r>
                      <a:endParaRPr lang="en-US" sz="1800" i="1" kern="1200" dirty="0">
                        <a:solidFill>
                          <a:srgbClr val="FFFFFF"/>
                        </a:solidFill>
                        <a:latin typeface="+mn-lt"/>
                        <a:ea typeface="+mn-ea"/>
                        <a:cs typeface="+mn-cs"/>
                      </a:endParaRPr>
                    </a:p>
                  </a:txBody>
                  <a:tcPr marL="94900" marR="94900" marT="0" marB="0" anchor="ctr">
                    <a:solidFill>
                      <a:srgbClr val="002060"/>
                    </a:solidFill>
                  </a:tcPr>
                </a:tc>
                <a:tc>
                  <a:txBody>
                    <a:bodyPr/>
                    <a:lstStyle/>
                    <a:p>
                      <a:pPr marL="0" marR="0" algn="ctr">
                        <a:spcBef>
                          <a:spcPts val="0"/>
                        </a:spcBef>
                        <a:spcAft>
                          <a:spcPts val="0"/>
                        </a:spcAft>
                      </a:pPr>
                      <a:r>
                        <a:rPr lang="en-US" sz="1800" i="1" kern="1200" dirty="0" smtClean="0">
                          <a:solidFill>
                            <a:srgbClr val="FFFFFF"/>
                          </a:solidFill>
                          <a:latin typeface="+mn-lt"/>
                          <a:ea typeface="+mn-ea"/>
                          <a:cs typeface="+mn-cs"/>
                        </a:rPr>
                        <a:t>Category of Person</a:t>
                      </a:r>
                      <a:endParaRPr lang="en-US" sz="1800" i="1" kern="1200" dirty="0">
                        <a:solidFill>
                          <a:srgbClr val="FFFFFF"/>
                        </a:solidFill>
                        <a:latin typeface="+mn-lt"/>
                        <a:ea typeface="+mn-ea"/>
                        <a:cs typeface="+mn-cs"/>
                      </a:endParaRPr>
                    </a:p>
                  </a:txBody>
                  <a:tcPr marL="94900" marR="94900" marT="0" marB="0" anchor="ctr">
                    <a:solidFill>
                      <a:srgbClr val="002060"/>
                    </a:solidFill>
                  </a:tcPr>
                </a:tc>
                <a:tc>
                  <a:txBody>
                    <a:bodyPr/>
                    <a:lstStyle/>
                    <a:p>
                      <a:pPr marL="0" marR="0" algn="ctr">
                        <a:spcBef>
                          <a:spcPts val="0"/>
                        </a:spcBef>
                        <a:spcAft>
                          <a:spcPts val="0"/>
                        </a:spcAft>
                      </a:pPr>
                      <a:r>
                        <a:rPr lang="en-US" sz="1800" i="1" kern="1200" dirty="0" smtClean="0">
                          <a:solidFill>
                            <a:srgbClr val="FFFFFF"/>
                          </a:solidFill>
                          <a:latin typeface="+mn-lt"/>
                          <a:ea typeface="+mn-ea"/>
                          <a:cs typeface="+mn-cs"/>
                        </a:rPr>
                        <a:t>Period</a:t>
                      </a:r>
                      <a:endParaRPr lang="en-US" sz="1800" i="1" kern="1200" dirty="0">
                        <a:solidFill>
                          <a:srgbClr val="FFFFFF"/>
                        </a:solidFill>
                        <a:latin typeface="+mn-lt"/>
                        <a:ea typeface="+mn-ea"/>
                        <a:cs typeface="+mn-cs"/>
                      </a:endParaRPr>
                    </a:p>
                  </a:txBody>
                  <a:tcPr marL="94900" marR="94900" marT="0" marB="0" anchor="ctr">
                    <a:solidFill>
                      <a:srgbClr val="002060"/>
                    </a:solidFill>
                  </a:tcPr>
                </a:tc>
                <a:tc>
                  <a:txBody>
                    <a:bodyPr/>
                    <a:lstStyle/>
                    <a:p>
                      <a:pPr marL="0" marR="0" algn="ctr">
                        <a:spcBef>
                          <a:spcPts val="0"/>
                        </a:spcBef>
                        <a:spcAft>
                          <a:spcPts val="0"/>
                        </a:spcAft>
                      </a:pPr>
                      <a:r>
                        <a:rPr lang="en-US" sz="1800" i="1" kern="1200" dirty="0" smtClean="0">
                          <a:solidFill>
                            <a:srgbClr val="FFFFFF"/>
                          </a:solidFill>
                          <a:latin typeface="+mn-lt"/>
                          <a:ea typeface="+mn-ea"/>
                          <a:cs typeface="+mn-cs"/>
                        </a:rPr>
                        <a:t>Due Date</a:t>
                      </a:r>
                      <a:endParaRPr lang="en-US" sz="1800" i="1" kern="1200" dirty="0">
                        <a:solidFill>
                          <a:srgbClr val="FFFFFF"/>
                        </a:solidFill>
                        <a:latin typeface="+mn-lt"/>
                        <a:ea typeface="+mn-ea"/>
                        <a:cs typeface="+mn-cs"/>
                      </a:endParaRPr>
                    </a:p>
                  </a:txBody>
                  <a:tcPr marL="94900" marR="94900" marT="0" marB="0" anchor="ctr">
                    <a:solidFill>
                      <a:srgbClr val="002060"/>
                    </a:solidFill>
                  </a:tcPr>
                </a:tc>
                <a:extLst>
                  <a:ext uri="{0D108BD9-81ED-4DB2-BD59-A6C34878D82A}">
                    <a16:rowId xmlns:a16="http://schemas.microsoft.com/office/drawing/2014/main" val="3196131402"/>
                  </a:ext>
                </a:extLst>
              </a:tr>
              <a:tr h="473059">
                <a:tc>
                  <a:txBody>
                    <a:bodyPr/>
                    <a:lstStyle/>
                    <a:p>
                      <a:pPr marL="0" marR="0" algn="ctr">
                        <a:lnSpc>
                          <a:spcPct val="150000"/>
                        </a:lnSpc>
                        <a:spcBef>
                          <a:spcPts val="0"/>
                        </a:spcBef>
                        <a:spcAft>
                          <a:spcPts val="0"/>
                        </a:spcAft>
                      </a:pPr>
                      <a:r>
                        <a:rPr lang="en-US" sz="1800" i="1" kern="1200" dirty="0" smtClean="0">
                          <a:solidFill>
                            <a:srgbClr val="FFFFFF"/>
                          </a:solidFill>
                          <a:latin typeface="+mn-lt"/>
                          <a:ea typeface="+mn-ea"/>
                          <a:cs typeface="+mn-cs"/>
                        </a:rPr>
                        <a:t>GSTR 4</a:t>
                      </a:r>
                      <a:endParaRPr lang="en-US" sz="1800" i="1" kern="1200" dirty="0">
                        <a:solidFill>
                          <a:srgbClr val="FFFFFF"/>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r>
                        <a:rPr lang="en-US" sz="1800" i="1" kern="1200" dirty="0" smtClean="0">
                          <a:solidFill>
                            <a:schemeClr val="tx1">
                              <a:lumMod val="65000"/>
                              <a:lumOff val="35000"/>
                            </a:schemeClr>
                          </a:solidFill>
                          <a:latin typeface="+mn-lt"/>
                          <a:ea typeface="+mn-ea"/>
                          <a:cs typeface="+mn-cs"/>
                        </a:rPr>
                        <a:t>Composite Dealer</a:t>
                      </a:r>
                      <a:endParaRPr lang="en-US" sz="1800" i="1" kern="1200" dirty="0">
                        <a:solidFill>
                          <a:schemeClr val="tx1">
                            <a:lumMod val="65000"/>
                            <a:lumOff val="35000"/>
                          </a:schemeClr>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r>
                        <a:rPr lang="en-US" sz="1800" i="1" kern="1200" dirty="0" smtClean="0">
                          <a:solidFill>
                            <a:schemeClr val="tx1">
                              <a:lumMod val="65000"/>
                              <a:lumOff val="35000"/>
                            </a:schemeClr>
                          </a:solidFill>
                          <a:latin typeface="+mn-lt"/>
                          <a:ea typeface="+mn-ea"/>
                          <a:cs typeface="+mn-cs"/>
                        </a:rPr>
                        <a:t>Jul to Sept 2017</a:t>
                      </a:r>
                      <a:endParaRPr lang="en-US" sz="1800" i="1" kern="1200" dirty="0">
                        <a:solidFill>
                          <a:schemeClr val="tx1">
                            <a:lumMod val="65000"/>
                            <a:lumOff val="35000"/>
                          </a:schemeClr>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r>
                        <a:rPr lang="en-US" sz="1800" i="1" kern="1200" dirty="0" smtClean="0">
                          <a:solidFill>
                            <a:schemeClr val="tx1">
                              <a:lumMod val="65000"/>
                              <a:lumOff val="35000"/>
                            </a:schemeClr>
                          </a:solidFill>
                          <a:latin typeface="+mn-lt"/>
                          <a:ea typeface="+mn-ea"/>
                          <a:cs typeface="+mn-cs"/>
                        </a:rPr>
                        <a:t>24.12.2017</a:t>
                      </a:r>
                      <a:endParaRPr lang="en-US" sz="1800" i="1" kern="1200" dirty="0">
                        <a:solidFill>
                          <a:schemeClr val="tx1">
                            <a:lumMod val="65000"/>
                            <a:lumOff val="35000"/>
                          </a:schemeClr>
                        </a:solidFill>
                        <a:latin typeface="+mn-lt"/>
                        <a:ea typeface="+mn-ea"/>
                        <a:cs typeface="+mn-cs"/>
                      </a:endParaRPr>
                    </a:p>
                  </a:txBody>
                  <a:tcPr marL="94900" marR="94900" marT="0" marB="0" anchor="ctr"/>
                </a:tc>
                <a:extLst>
                  <a:ext uri="{0D108BD9-81ED-4DB2-BD59-A6C34878D82A}">
                    <a16:rowId xmlns:a16="http://schemas.microsoft.com/office/drawing/2014/main" val="1333234609"/>
                  </a:ext>
                </a:extLst>
              </a:tr>
              <a:tr h="581821">
                <a:tc>
                  <a:txBody>
                    <a:bodyPr/>
                    <a:lstStyle/>
                    <a:p>
                      <a:pPr marL="0" marR="0" algn="ctr">
                        <a:lnSpc>
                          <a:spcPct val="150000"/>
                        </a:lnSpc>
                        <a:spcBef>
                          <a:spcPts val="0"/>
                        </a:spcBef>
                        <a:spcAft>
                          <a:spcPts val="0"/>
                        </a:spcAft>
                      </a:pPr>
                      <a:r>
                        <a:rPr lang="en-US" sz="1800" i="1" kern="1200" dirty="0" smtClean="0">
                          <a:solidFill>
                            <a:srgbClr val="FFFFFF"/>
                          </a:solidFill>
                          <a:latin typeface="+mn-lt"/>
                          <a:ea typeface="+mn-ea"/>
                          <a:cs typeface="+mn-cs"/>
                        </a:rPr>
                        <a:t>GSTR 6</a:t>
                      </a:r>
                      <a:endParaRPr lang="en-US" sz="1800" i="1" kern="1200" dirty="0">
                        <a:solidFill>
                          <a:srgbClr val="FFFFFF"/>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r>
                        <a:rPr lang="en-US" sz="1800" i="1" kern="1200" dirty="0" smtClean="0">
                          <a:solidFill>
                            <a:schemeClr val="tx1">
                              <a:lumMod val="65000"/>
                              <a:lumOff val="35000"/>
                            </a:schemeClr>
                          </a:solidFill>
                          <a:latin typeface="+mn-lt"/>
                          <a:ea typeface="+mn-ea"/>
                          <a:cs typeface="+mn-cs"/>
                        </a:rPr>
                        <a:t>Input Service Distributor</a:t>
                      </a:r>
                      <a:endParaRPr lang="en-US" sz="1800" i="1" kern="1200" dirty="0">
                        <a:solidFill>
                          <a:schemeClr val="tx1">
                            <a:lumMod val="65000"/>
                            <a:lumOff val="35000"/>
                          </a:schemeClr>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r>
                        <a:rPr lang="en-US" sz="1800" i="1" kern="1200" dirty="0" smtClean="0">
                          <a:solidFill>
                            <a:schemeClr val="tx1">
                              <a:lumMod val="65000"/>
                              <a:lumOff val="35000"/>
                            </a:schemeClr>
                          </a:solidFill>
                          <a:latin typeface="+mn-lt"/>
                          <a:ea typeface="+mn-ea"/>
                          <a:cs typeface="+mn-cs"/>
                        </a:rPr>
                        <a:t>July 2017</a:t>
                      </a:r>
                      <a:endParaRPr lang="en-US" sz="1800" i="1" kern="1200" dirty="0">
                        <a:solidFill>
                          <a:schemeClr val="tx1">
                            <a:lumMod val="65000"/>
                            <a:lumOff val="35000"/>
                          </a:schemeClr>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r>
                        <a:rPr lang="en-US" sz="1800" i="1" kern="1200" dirty="0" smtClean="0">
                          <a:solidFill>
                            <a:schemeClr val="tx1">
                              <a:lumMod val="65000"/>
                              <a:lumOff val="35000"/>
                            </a:schemeClr>
                          </a:solidFill>
                          <a:latin typeface="+mn-lt"/>
                          <a:ea typeface="+mn-ea"/>
                          <a:cs typeface="+mn-cs"/>
                        </a:rPr>
                        <a:t>31.12.2017</a:t>
                      </a:r>
                      <a:endParaRPr lang="en-US" sz="1800" i="1" kern="1200" dirty="0">
                        <a:solidFill>
                          <a:schemeClr val="tx1">
                            <a:lumMod val="65000"/>
                            <a:lumOff val="35000"/>
                          </a:schemeClr>
                        </a:solidFill>
                        <a:latin typeface="+mn-lt"/>
                        <a:ea typeface="+mn-ea"/>
                        <a:cs typeface="+mn-cs"/>
                      </a:endParaRPr>
                    </a:p>
                  </a:txBody>
                  <a:tcPr marL="94900" marR="94900" marT="0" marB="0" anchor="ctr"/>
                </a:tc>
                <a:extLst>
                  <a:ext uri="{0D108BD9-81ED-4DB2-BD59-A6C34878D82A}">
                    <a16:rowId xmlns:a16="http://schemas.microsoft.com/office/drawing/2014/main" val="2691823589"/>
                  </a:ext>
                </a:extLst>
              </a:tr>
              <a:tr h="423143">
                <a:tc>
                  <a:txBody>
                    <a:bodyPr/>
                    <a:lstStyle/>
                    <a:p>
                      <a:pPr marL="0" marR="0" algn="ctr">
                        <a:lnSpc>
                          <a:spcPct val="150000"/>
                        </a:lnSpc>
                        <a:spcBef>
                          <a:spcPts val="0"/>
                        </a:spcBef>
                        <a:spcAft>
                          <a:spcPts val="0"/>
                        </a:spcAft>
                      </a:pPr>
                      <a:r>
                        <a:rPr lang="en-US" sz="1800" i="1" kern="1200" dirty="0" smtClean="0">
                          <a:solidFill>
                            <a:srgbClr val="FFFFFF"/>
                          </a:solidFill>
                          <a:latin typeface="+mn-lt"/>
                          <a:ea typeface="+mn-ea"/>
                          <a:cs typeface="+mn-cs"/>
                        </a:rPr>
                        <a:t>GSTR 5</a:t>
                      </a:r>
                      <a:endParaRPr lang="en-US" sz="1800" i="1" kern="1200" dirty="0">
                        <a:solidFill>
                          <a:srgbClr val="FFFFFF"/>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r>
                        <a:rPr lang="en-US" sz="1800" i="1" kern="1200" dirty="0" smtClean="0">
                          <a:solidFill>
                            <a:schemeClr val="tx1">
                              <a:lumMod val="65000"/>
                              <a:lumOff val="35000"/>
                            </a:schemeClr>
                          </a:solidFill>
                          <a:latin typeface="+mn-lt"/>
                          <a:ea typeface="+mn-ea"/>
                          <a:cs typeface="+mn-cs"/>
                        </a:rPr>
                        <a:t>Non resident taxable person</a:t>
                      </a:r>
                      <a:endParaRPr lang="en-US" sz="1800" i="1" kern="1200" dirty="0">
                        <a:solidFill>
                          <a:schemeClr val="tx1">
                            <a:lumMod val="65000"/>
                            <a:lumOff val="35000"/>
                          </a:schemeClr>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r>
                        <a:rPr lang="en-US" sz="1800" i="1" kern="1200" dirty="0" smtClean="0">
                          <a:solidFill>
                            <a:schemeClr val="tx1">
                              <a:lumMod val="65000"/>
                              <a:lumOff val="35000"/>
                            </a:schemeClr>
                          </a:solidFill>
                          <a:latin typeface="+mn-lt"/>
                          <a:ea typeface="+mn-ea"/>
                          <a:cs typeface="+mn-cs"/>
                        </a:rPr>
                        <a:t>July, August, September 2017</a:t>
                      </a:r>
                      <a:endParaRPr lang="en-US" sz="1800" i="1" kern="1200" dirty="0">
                        <a:solidFill>
                          <a:schemeClr val="tx1">
                            <a:lumMod val="65000"/>
                            <a:lumOff val="35000"/>
                          </a:schemeClr>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r>
                        <a:rPr lang="en-US" sz="1800" i="1" kern="1200" dirty="0" smtClean="0">
                          <a:solidFill>
                            <a:schemeClr val="tx1">
                              <a:lumMod val="65000"/>
                              <a:lumOff val="35000"/>
                            </a:schemeClr>
                          </a:solidFill>
                          <a:latin typeface="+mn-lt"/>
                          <a:ea typeface="+mn-ea"/>
                          <a:cs typeface="+mn-cs"/>
                        </a:rPr>
                        <a:t>11.12.2017</a:t>
                      </a:r>
                      <a:endParaRPr lang="en-US" sz="1800" i="1" kern="1200" dirty="0">
                        <a:solidFill>
                          <a:schemeClr val="tx1">
                            <a:lumMod val="65000"/>
                            <a:lumOff val="35000"/>
                          </a:schemeClr>
                        </a:solidFill>
                        <a:latin typeface="+mn-lt"/>
                        <a:ea typeface="+mn-ea"/>
                        <a:cs typeface="+mn-cs"/>
                      </a:endParaRPr>
                    </a:p>
                  </a:txBody>
                  <a:tcPr marL="94900" marR="94900" marT="0" marB="0" anchor="ctr"/>
                </a:tc>
                <a:extLst>
                  <a:ext uri="{0D108BD9-81ED-4DB2-BD59-A6C34878D82A}">
                    <a16:rowId xmlns:a16="http://schemas.microsoft.com/office/drawing/2014/main" val="2842662788"/>
                  </a:ext>
                </a:extLst>
              </a:tr>
              <a:tr h="338514">
                <a:tc>
                  <a:txBody>
                    <a:bodyPr/>
                    <a:lstStyle/>
                    <a:p>
                      <a:pPr algn="ctr"/>
                      <a:r>
                        <a:rPr lang="en-US" sz="1800" b="1" i="1" kern="1200" dirty="0" smtClean="0">
                          <a:solidFill>
                            <a:srgbClr val="FFFFFF"/>
                          </a:solidFill>
                          <a:latin typeface="+mn-lt"/>
                          <a:ea typeface="+mn-ea"/>
                          <a:cs typeface="+mn-cs"/>
                        </a:rPr>
                        <a:t>GST</a:t>
                      </a:r>
                      <a:r>
                        <a:rPr lang="en-US" sz="1800" b="1" i="1" kern="1200" baseline="0" dirty="0" smtClean="0">
                          <a:solidFill>
                            <a:srgbClr val="FFFFFF"/>
                          </a:solidFill>
                          <a:latin typeface="+mn-lt"/>
                          <a:ea typeface="+mn-ea"/>
                          <a:cs typeface="+mn-cs"/>
                        </a:rPr>
                        <a:t> ITC 04</a:t>
                      </a:r>
                      <a:endParaRPr lang="en-US" sz="1800" b="1" i="1" kern="1200" baseline="0" dirty="0">
                        <a:solidFill>
                          <a:srgbClr val="FFFFFF"/>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r>
                        <a:rPr lang="en-US" sz="1800" i="1" kern="1200" dirty="0" smtClean="0">
                          <a:solidFill>
                            <a:schemeClr val="tx1">
                              <a:lumMod val="65000"/>
                              <a:lumOff val="35000"/>
                            </a:schemeClr>
                          </a:solidFill>
                          <a:latin typeface="+mn-lt"/>
                          <a:ea typeface="+mn-ea"/>
                          <a:cs typeface="+mn-cs"/>
                        </a:rPr>
                        <a:t>Job Work details</a:t>
                      </a:r>
                      <a:endParaRPr lang="en-US" sz="1800" i="1" kern="1200" dirty="0">
                        <a:solidFill>
                          <a:schemeClr val="tx1">
                            <a:lumMod val="65000"/>
                            <a:lumOff val="35000"/>
                          </a:schemeClr>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r>
                        <a:rPr lang="en-US" sz="1800" i="1" kern="1200" dirty="0" smtClean="0">
                          <a:solidFill>
                            <a:schemeClr val="tx1">
                              <a:lumMod val="65000"/>
                              <a:lumOff val="35000"/>
                            </a:schemeClr>
                          </a:solidFill>
                          <a:latin typeface="+mn-lt"/>
                          <a:ea typeface="+mn-ea"/>
                          <a:cs typeface="+mn-cs"/>
                        </a:rPr>
                        <a:t>July to Sept 2017</a:t>
                      </a:r>
                      <a:endParaRPr lang="en-US" sz="1800" i="1" kern="1200" dirty="0">
                        <a:solidFill>
                          <a:schemeClr val="tx1">
                            <a:lumMod val="65000"/>
                            <a:lumOff val="35000"/>
                          </a:schemeClr>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r>
                        <a:rPr lang="en-US" sz="1800" i="1" kern="1200" dirty="0" smtClean="0">
                          <a:solidFill>
                            <a:schemeClr val="tx1">
                              <a:lumMod val="65000"/>
                              <a:lumOff val="35000"/>
                            </a:schemeClr>
                          </a:solidFill>
                          <a:latin typeface="+mn-lt"/>
                          <a:ea typeface="+mn-ea"/>
                          <a:cs typeface="+mn-cs"/>
                        </a:rPr>
                        <a:t>31.12.2017</a:t>
                      </a:r>
                      <a:endParaRPr lang="en-US" sz="1800" i="1" kern="1200" dirty="0">
                        <a:solidFill>
                          <a:schemeClr val="tx1">
                            <a:lumMod val="65000"/>
                            <a:lumOff val="35000"/>
                          </a:schemeClr>
                        </a:solidFill>
                        <a:latin typeface="+mn-lt"/>
                        <a:ea typeface="+mn-ea"/>
                        <a:cs typeface="+mn-cs"/>
                      </a:endParaRPr>
                    </a:p>
                  </a:txBody>
                  <a:tcPr marL="94900" marR="94900" marT="0" marB="0" anchor="ctr"/>
                </a:tc>
                <a:extLst>
                  <a:ext uri="{0D108BD9-81ED-4DB2-BD59-A6C34878D82A}">
                    <a16:rowId xmlns:a16="http://schemas.microsoft.com/office/drawing/2014/main" val="3205808591"/>
                  </a:ext>
                </a:extLst>
              </a:tr>
              <a:tr h="444300">
                <a:tc>
                  <a:txBody>
                    <a:bodyPr/>
                    <a:lstStyle/>
                    <a:p>
                      <a:pPr marL="0" marR="0" algn="ctr">
                        <a:lnSpc>
                          <a:spcPct val="150000"/>
                        </a:lnSpc>
                        <a:spcBef>
                          <a:spcPts val="0"/>
                        </a:spcBef>
                        <a:spcAft>
                          <a:spcPts val="0"/>
                        </a:spcAft>
                      </a:pPr>
                      <a:r>
                        <a:rPr lang="en-US" sz="1800" i="1" kern="1200" dirty="0" smtClean="0">
                          <a:solidFill>
                            <a:srgbClr val="FFFFFF"/>
                          </a:solidFill>
                          <a:latin typeface="+mn-lt"/>
                          <a:ea typeface="+mn-ea"/>
                          <a:cs typeface="+mn-cs"/>
                        </a:rPr>
                        <a:t>GST</a:t>
                      </a:r>
                      <a:r>
                        <a:rPr lang="en-US" sz="1800" i="1" kern="1200" baseline="0" dirty="0" smtClean="0">
                          <a:solidFill>
                            <a:srgbClr val="FFFFFF"/>
                          </a:solidFill>
                          <a:latin typeface="+mn-lt"/>
                          <a:ea typeface="+mn-ea"/>
                          <a:cs typeface="+mn-cs"/>
                        </a:rPr>
                        <a:t> TRANS 1</a:t>
                      </a:r>
                      <a:endParaRPr lang="en-US" sz="1800" i="1" kern="1200" dirty="0">
                        <a:solidFill>
                          <a:srgbClr val="FFFFFF"/>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endParaRPr lang="en-US" sz="1800" i="1" kern="1200">
                        <a:solidFill>
                          <a:schemeClr val="tx1">
                            <a:lumMod val="65000"/>
                            <a:lumOff val="35000"/>
                          </a:schemeClr>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endParaRPr lang="en-US" sz="1800" i="1" kern="1200">
                        <a:solidFill>
                          <a:schemeClr val="tx1">
                            <a:lumMod val="65000"/>
                            <a:lumOff val="35000"/>
                          </a:schemeClr>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r>
                        <a:rPr lang="en-US" sz="1800" i="1" kern="1200" dirty="0" smtClean="0">
                          <a:solidFill>
                            <a:schemeClr val="tx1">
                              <a:lumMod val="65000"/>
                              <a:lumOff val="35000"/>
                            </a:schemeClr>
                          </a:solidFill>
                          <a:latin typeface="+mn-lt"/>
                          <a:ea typeface="+mn-ea"/>
                          <a:cs typeface="+mn-cs"/>
                        </a:rPr>
                        <a:t>27.12.2017</a:t>
                      </a:r>
                      <a:endParaRPr lang="en-US" sz="1800" i="1" kern="1200" dirty="0">
                        <a:solidFill>
                          <a:schemeClr val="tx1">
                            <a:lumMod val="65000"/>
                            <a:lumOff val="35000"/>
                          </a:schemeClr>
                        </a:solidFill>
                        <a:latin typeface="+mn-lt"/>
                        <a:ea typeface="+mn-ea"/>
                        <a:cs typeface="+mn-cs"/>
                      </a:endParaRPr>
                    </a:p>
                  </a:txBody>
                  <a:tcPr marL="94900" marR="94900" marT="0" marB="0" anchor="ctr"/>
                </a:tc>
                <a:extLst>
                  <a:ext uri="{0D108BD9-81ED-4DB2-BD59-A6C34878D82A}">
                    <a16:rowId xmlns:a16="http://schemas.microsoft.com/office/drawing/2014/main" val="1747876926"/>
                  </a:ext>
                </a:extLst>
              </a:tr>
              <a:tr h="405398">
                <a:tc>
                  <a:txBody>
                    <a:bodyPr/>
                    <a:lstStyle/>
                    <a:p>
                      <a:pPr marL="0" marR="0" algn="ctr">
                        <a:lnSpc>
                          <a:spcPct val="150000"/>
                        </a:lnSpc>
                        <a:spcBef>
                          <a:spcPts val="0"/>
                        </a:spcBef>
                        <a:spcAft>
                          <a:spcPts val="0"/>
                        </a:spcAft>
                      </a:pPr>
                      <a:r>
                        <a:rPr lang="en-US" sz="1800" i="1" kern="1200" dirty="0" smtClean="0">
                          <a:solidFill>
                            <a:srgbClr val="FFFFFF"/>
                          </a:solidFill>
                          <a:latin typeface="+mn-lt"/>
                          <a:ea typeface="+mn-ea"/>
                          <a:cs typeface="+mn-cs"/>
                        </a:rPr>
                        <a:t>Revised TRANS 1</a:t>
                      </a:r>
                      <a:endParaRPr lang="en-US" sz="1800" i="1" kern="1200" dirty="0">
                        <a:solidFill>
                          <a:srgbClr val="FFFFFF"/>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endParaRPr lang="en-US" sz="1800" i="1" kern="1200">
                        <a:solidFill>
                          <a:schemeClr val="tx1">
                            <a:lumMod val="65000"/>
                            <a:lumOff val="35000"/>
                          </a:schemeClr>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endParaRPr lang="en-US" sz="1800" i="1" kern="1200">
                        <a:solidFill>
                          <a:schemeClr val="tx1">
                            <a:lumMod val="65000"/>
                            <a:lumOff val="35000"/>
                          </a:schemeClr>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r>
                        <a:rPr lang="en-US" sz="1800" i="1" kern="1200" dirty="0" smtClean="0">
                          <a:solidFill>
                            <a:schemeClr val="tx1">
                              <a:lumMod val="65000"/>
                              <a:lumOff val="35000"/>
                            </a:schemeClr>
                          </a:solidFill>
                          <a:latin typeface="+mn-lt"/>
                          <a:ea typeface="+mn-ea"/>
                          <a:cs typeface="+mn-cs"/>
                        </a:rPr>
                        <a:t>27.12.2017</a:t>
                      </a:r>
                      <a:endParaRPr lang="en-US" sz="1800" i="1" kern="1200" dirty="0">
                        <a:solidFill>
                          <a:schemeClr val="tx1">
                            <a:lumMod val="65000"/>
                            <a:lumOff val="35000"/>
                          </a:schemeClr>
                        </a:solidFill>
                        <a:latin typeface="+mn-lt"/>
                        <a:ea typeface="+mn-ea"/>
                        <a:cs typeface="+mn-cs"/>
                      </a:endParaRPr>
                    </a:p>
                  </a:txBody>
                  <a:tcPr marL="94900" marR="94900" marT="0" marB="0" anchor="ctr"/>
                </a:tc>
                <a:extLst>
                  <a:ext uri="{0D108BD9-81ED-4DB2-BD59-A6C34878D82A}">
                    <a16:rowId xmlns:a16="http://schemas.microsoft.com/office/drawing/2014/main" val="1183680264"/>
                  </a:ext>
                </a:extLst>
              </a:tr>
              <a:tr h="348720">
                <a:tc>
                  <a:txBody>
                    <a:bodyPr/>
                    <a:lstStyle/>
                    <a:p>
                      <a:pPr marL="0" marR="0" algn="ctr">
                        <a:lnSpc>
                          <a:spcPct val="150000"/>
                        </a:lnSpc>
                        <a:spcBef>
                          <a:spcPts val="0"/>
                        </a:spcBef>
                        <a:spcAft>
                          <a:spcPts val="0"/>
                        </a:spcAft>
                      </a:pPr>
                      <a:endParaRPr lang="en-US" sz="1800" i="1" kern="1200" dirty="0">
                        <a:solidFill>
                          <a:schemeClr val="tx1">
                            <a:lumMod val="65000"/>
                            <a:lumOff val="35000"/>
                          </a:schemeClr>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endParaRPr lang="en-US" sz="1800" i="1" kern="1200">
                        <a:solidFill>
                          <a:schemeClr val="tx1">
                            <a:lumMod val="65000"/>
                            <a:lumOff val="35000"/>
                          </a:schemeClr>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endParaRPr lang="en-US" sz="1800" i="1" kern="1200">
                        <a:solidFill>
                          <a:schemeClr val="tx1">
                            <a:lumMod val="65000"/>
                            <a:lumOff val="35000"/>
                          </a:schemeClr>
                        </a:solidFill>
                        <a:latin typeface="+mn-lt"/>
                        <a:ea typeface="+mn-ea"/>
                        <a:cs typeface="+mn-cs"/>
                      </a:endParaRPr>
                    </a:p>
                  </a:txBody>
                  <a:tcPr marL="94900" marR="94900" marT="0" marB="0" anchor="ctr"/>
                </a:tc>
                <a:tc>
                  <a:txBody>
                    <a:bodyPr/>
                    <a:lstStyle/>
                    <a:p>
                      <a:pPr marL="0" marR="0" algn="ctr">
                        <a:lnSpc>
                          <a:spcPct val="150000"/>
                        </a:lnSpc>
                        <a:spcBef>
                          <a:spcPts val="0"/>
                        </a:spcBef>
                        <a:spcAft>
                          <a:spcPts val="0"/>
                        </a:spcAft>
                      </a:pPr>
                      <a:endParaRPr lang="en-US" sz="1800" i="1" kern="1200" dirty="0">
                        <a:solidFill>
                          <a:schemeClr val="tx1">
                            <a:lumMod val="65000"/>
                            <a:lumOff val="35000"/>
                          </a:schemeClr>
                        </a:solidFill>
                        <a:latin typeface="+mn-lt"/>
                        <a:ea typeface="+mn-ea"/>
                        <a:cs typeface="+mn-cs"/>
                      </a:endParaRPr>
                    </a:p>
                  </a:txBody>
                  <a:tcPr marL="94900" marR="94900" marT="0" marB="0" anchor="ctr"/>
                </a:tc>
                <a:extLst>
                  <a:ext uri="{0D108BD9-81ED-4DB2-BD59-A6C34878D82A}">
                    <a16:rowId xmlns:a16="http://schemas.microsoft.com/office/drawing/2014/main" val="2528841364"/>
                  </a:ext>
                </a:extLst>
              </a:tr>
            </a:tbl>
          </a:graphicData>
        </a:graphic>
      </p:graphicFrame>
    </p:spTree>
    <p:extLst>
      <p:ext uri="{BB962C8B-B14F-4D97-AF65-F5344CB8AC3E}">
        <p14:creationId xmlns:p14="http://schemas.microsoft.com/office/powerpoint/2010/main" val="3301710182"/>
      </p:ext>
    </p:extLst>
  </p:cSld>
  <p:clrMapOvr>
    <a:masterClrMapping/>
  </p:clrMapOvr>
  <p:transition spd="med"/>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4872039" y="6237288"/>
            <a:ext cx="22786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a:hlinkClick r:id="rId2"/>
              </a:rPr>
              <a:t>Powerpoint Templates</a:t>
            </a:r>
            <a:endParaRPr lang="fr-FR" altLang="en-US"/>
          </a:p>
        </p:txBody>
      </p:sp>
      <p:pic>
        <p:nvPicPr>
          <p:cNvPr id="2059" name="Picture 11" descr="ImdesImfdsnizeage1fdsnlaopage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054" name="Text Box 6"/>
          <p:cNvSpPr txBox="1">
            <a:spLocks noChangeArrowheads="1"/>
          </p:cNvSpPr>
          <p:nvPr/>
        </p:nvSpPr>
        <p:spPr bwMode="auto">
          <a:xfrm>
            <a:off x="1519266" y="918042"/>
            <a:ext cx="5008102"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fr-FR" altLang="en-US" sz="4000" b="1" dirty="0">
              <a:solidFill>
                <a:schemeClr val="tx2"/>
              </a:solidFill>
              <a:latin typeface="Verdana" panose="020B0604030504040204" pitchFamily="34" charset="0"/>
            </a:endParaRPr>
          </a:p>
          <a:p>
            <a:r>
              <a:rPr lang="fr-FR" altLang="en-US" sz="4000" b="1" dirty="0" smtClean="0">
                <a:solidFill>
                  <a:schemeClr val="tx2"/>
                </a:solidFill>
                <a:latin typeface="Verdana" panose="020B0604030504040204" pitchFamily="34" charset="0"/>
              </a:rPr>
              <a:t>OTHER UPDATES</a:t>
            </a:r>
          </a:p>
          <a:p>
            <a:endParaRPr lang="fr-FR" altLang="en-US" sz="2800" b="1" i="1" dirty="0" smtClean="0">
              <a:solidFill>
                <a:schemeClr val="tx2"/>
              </a:solidFill>
              <a:latin typeface="Verdana" panose="020B0604030504040204" pitchFamily="34" charset="0"/>
            </a:endParaRPr>
          </a:p>
          <a:p>
            <a:endParaRPr lang="fr-FR" altLang="en-US" sz="2000" i="1" dirty="0">
              <a:solidFill>
                <a:schemeClr val="tx2"/>
              </a:solidFill>
              <a:latin typeface="Verdana" panose="020B0604030504040204" pitchFamily="34" charset="0"/>
            </a:endParaRPr>
          </a:p>
        </p:txBody>
      </p:sp>
    </p:spTree>
    <p:extLst>
      <p:ext uri="{BB962C8B-B14F-4D97-AF65-F5344CB8AC3E}">
        <p14:creationId xmlns:p14="http://schemas.microsoft.com/office/powerpoint/2010/main" val="3561307573"/>
      </p:ext>
    </p:extLst>
  </p:cSld>
  <p:clrMapOvr>
    <a:masterClrMapping/>
  </p:clrMapOvr>
  <p:transition spd="med"/>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E-Way bill introduced but however effective date still not notified.</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RCM on URD purchase discontinued from 13</a:t>
            </a:r>
            <a:r>
              <a:rPr lang="en-US" sz="2000" i="1" baseline="30000" dirty="0" smtClean="0">
                <a:solidFill>
                  <a:schemeClr val="tx1">
                    <a:lumMod val="65000"/>
                    <a:lumOff val="35000"/>
                  </a:schemeClr>
                </a:solidFill>
              </a:rPr>
              <a:t>th</a:t>
            </a:r>
            <a:r>
              <a:rPr lang="en-US" sz="2000" i="1" dirty="0" smtClean="0">
                <a:solidFill>
                  <a:schemeClr val="tx1">
                    <a:lumMod val="65000"/>
                    <a:lumOff val="35000"/>
                  </a:schemeClr>
                </a:solidFill>
              </a:rPr>
              <a:t> October 2017 to 31</a:t>
            </a:r>
            <a:r>
              <a:rPr lang="en-US" sz="2000" i="1" baseline="30000" dirty="0" smtClean="0">
                <a:solidFill>
                  <a:schemeClr val="tx1">
                    <a:lumMod val="65000"/>
                    <a:lumOff val="35000"/>
                  </a:schemeClr>
                </a:solidFill>
              </a:rPr>
              <a:t>st</a:t>
            </a:r>
            <a:r>
              <a:rPr lang="en-US" sz="2000" i="1" dirty="0" smtClean="0">
                <a:solidFill>
                  <a:schemeClr val="tx1">
                    <a:lumMod val="65000"/>
                    <a:lumOff val="35000"/>
                  </a:schemeClr>
                </a:solidFill>
              </a:rPr>
              <a:t> March 2018. Other reverse charge to continue </a:t>
            </a:r>
            <a:r>
              <a:rPr lang="en-US" sz="2000" i="1" dirty="0" err="1" smtClean="0">
                <a:solidFill>
                  <a:schemeClr val="tx1">
                    <a:lumMod val="65000"/>
                    <a:lumOff val="35000"/>
                  </a:schemeClr>
                </a:solidFill>
              </a:rPr>
              <a:t>viz</a:t>
            </a:r>
            <a:r>
              <a:rPr lang="en-US" sz="2000" i="1" dirty="0" smtClean="0">
                <a:solidFill>
                  <a:schemeClr val="tx1">
                    <a:lumMod val="65000"/>
                    <a:lumOff val="35000"/>
                  </a:schemeClr>
                </a:solidFill>
              </a:rPr>
              <a:t> legal fees, GTA, sponsorship, import ocean freight, etc.</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Reduction of late fees from INR 200 (INR 100-CGST, INR 100-SGST) to INR 50 (INR 25- CGST, INR 25- SGST)</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Manual filing of advance ruling initiated</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Anti </a:t>
            </a:r>
            <a:r>
              <a:rPr lang="en-US" sz="2000" i="1" dirty="0" err="1" smtClean="0">
                <a:solidFill>
                  <a:schemeClr val="tx1">
                    <a:lumMod val="65000"/>
                    <a:lumOff val="35000"/>
                  </a:schemeClr>
                </a:solidFill>
              </a:rPr>
              <a:t>Profiterring</a:t>
            </a:r>
            <a:r>
              <a:rPr lang="en-US" sz="2000" i="1" dirty="0" smtClean="0">
                <a:solidFill>
                  <a:schemeClr val="tx1">
                    <a:lumMod val="65000"/>
                    <a:lumOff val="35000"/>
                  </a:schemeClr>
                </a:solidFill>
              </a:rPr>
              <a:t> authority set up</a:t>
            </a:r>
            <a:endParaRPr lang="en-US" sz="2000" i="1" dirty="0">
              <a:solidFill>
                <a:schemeClr val="tx1">
                  <a:lumMod val="65000"/>
                  <a:lumOff val="35000"/>
                </a:schemeClr>
              </a:solidFill>
            </a:endParaRP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OTHER UPDATES</a:t>
            </a:r>
            <a:endParaRPr lang="en-US" sz="2400" b="1"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12730984"/>
      </p:ext>
    </p:extLst>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txBox="1">
            <a:spLocks/>
          </p:cNvSpPr>
          <p:nvPr/>
        </p:nvSpPr>
        <p:spPr>
          <a:xfrm>
            <a:off x="79828" y="227973"/>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THANK YOU</a:t>
            </a:r>
            <a:endParaRPr lang="en-US" sz="2400" b="1" dirty="0">
              <a:solidFill>
                <a:schemeClr val="bg1"/>
              </a:solidFill>
              <a:latin typeface="+mn-lt"/>
              <a:cs typeface="Arial" panose="020B0604020202020204" pitchFamily="34" charset="0"/>
            </a:endParaRPr>
          </a:p>
        </p:txBody>
      </p:sp>
      <p:grpSp>
        <p:nvGrpSpPr>
          <p:cNvPr id="6" name="Group 5"/>
          <p:cNvGrpSpPr/>
          <p:nvPr/>
        </p:nvGrpSpPr>
        <p:grpSpPr>
          <a:xfrm>
            <a:off x="265473" y="3087363"/>
            <a:ext cx="10707329" cy="2288943"/>
            <a:chOff x="501448" y="1332305"/>
            <a:chExt cx="10707329" cy="2288943"/>
          </a:xfrm>
        </p:grpSpPr>
        <p:pic>
          <p:nvPicPr>
            <p:cNvPr id="4" name="image01.jpg" descr="letterhead-scvora-new-header.jpg"/>
            <p:cNvPicPr/>
            <p:nvPr/>
          </p:nvPicPr>
          <p:blipFill rotWithShape="1">
            <a:blip r:embed="rId2"/>
            <a:srcRect l="63782" r="32985" b="68605"/>
            <a:stretch/>
          </p:blipFill>
          <p:spPr>
            <a:xfrm>
              <a:off x="501448" y="1332305"/>
              <a:ext cx="501447" cy="761966"/>
            </a:xfrm>
            <a:prstGeom prst="rect">
              <a:avLst/>
            </a:prstGeom>
            <a:ln/>
          </p:spPr>
        </p:pic>
        <p:sp>
          <p:nvSpPr>
            <p:cNvPr id="5" name="TextBox 4"/>
            <p:cNvSpPr txBox="1"/>
            <p:nvPr/>
          </p:nvSpPr>
          <p:spPr>
            <a:xfrm>
              <a:off x="1135628" y="1332305"/>
              <a:ext cx="9955161" cy="967957"/>
            </a:xfrm>
            <a:prstGeom prst="rect">
              <a:avLst/>
            </a:prstGeom>
            <a:noFill/>
          </p:spPr>
          <p:txBody>
            <a:bodyPr wrap="square" rtlCol="0">
              <a:spAutoFit/>
            </a:bodyPr>
            <a:lstStyle/>
            <a:p>
              <a:pPr>
                <a:lnSpc>
                  <a:spcPct val="150000"/>
                </a:lnSpc>
              </a:pPr>
              <a:r>
                <a:rPr lang="en-US" sz="2000" i="1" dirty="0" smtClean="0">
                  <a:solidFill>
                    <a:schemeClr val="bg1">
                      <a:lumMod val="50000"/>
                    </a:schemeClr>
                  </a:solidFill>
                  <a:latin typeface="+mj-lt"/>
                </a:rPr>
                <a:t>D-723/ 724, Neelkanth Business Park, </a:t>
              </a:r>
              <a:r>
                <a:rPr lang="en-US" sz="2000" i="1" dirty="0" err="1" smtClean="0">
                  <a:solidFill>
                    <a:schemeClr val="bg1">
                      <a:lumMod val="50000"/>
                    </a:schemeClr>
                  </a:solidFill>
                  <a:latin typeface="+mj-lt"/>
                </a:rPr>
                <a:t>Vidyavihar</a:t>
              </a:r>
              <a:r>
                <a:rPr lang="en-US" sz="2000" i="1" dirty="0" smtClean="0">
                  <a:solidFill>
                    <a:schemeClr val="bg1">
                      <a:lumMod val="50000"/>
                    </a:schemeClr>
                  </a:solidFill>
                  <a:latin typeface="+mj-lt"/>
                </a:rPr>
                <a:t> (West), </a:t>
              </a:r>
            </a:p>
            <a:p>
              <a:pPr>
                <a:lnSpc>
                  <a:spcPct val="150000"/>
                </a:lnSpc>
              </a:pPr>
              <a:r>
                <a:rPr lang="en-US" sz="2000" i="1" dirty="0" smtClean="0">
                  <a:solidFill>
                    <a:schemeClr val="bg1">
                      <a:lumMod val="50000"/>
                    </a:schemeClr>
                  </a:solidFill>
                  <a:latin typeface="+mj-lt"/>
                </a:rPr>
                <a:t>Mumbai 400086</a:t>
              </a:r>
              <a:endParaRPr lang="en-US" sz="2000" i="1" dirty="0">
                <a:solidFill>
                  <a:schemeClr val="bg1">
                    <a:lumMod val="50000"/>
                  </a:schemeClr>
                </a:solidFill>
                <a:latin typeface="+mj-lt"/>
              </a:endParaRPr>
            </a:p>
          </p:txBody>
        </p:sp>
        <p:pic>
          <p:nvPicPr>
            <p:cNvPr id="1026" name="Picture 1"/>
            <p:cNvPicPr>
              <a:picLocks noChangeAspect="1" noChangeArrowheads="1"/>
            </p:cNvPicPr>
            <p:nvPr/>
          </p:nvPicPr>
          <p:blipFill rotWithShape="1">
            <a:blip r:embed="rId3">
              <a:extLst>
                <a:ext uri="{28A0092B-C50C-407E-A947-70E740481C1C}">
                  <a14:useLocalDpi xmlns:a14="http://schemas.microsoft.com/office/drawing/2010/main" val="0"/>
                </a:ext>
              </a:extLst>
            </a:blip>
            <a:srcRect l="64503" t="51140" r="32282" b="27086"/>
            <a:stretch/>
          </p:blipFill>
          <p:spPr bwMode="auto">
            <a:xfrm>
              <a:off x="663678" y="2411421"/>
              <a:ext cx="501446" cy="57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7"/>
            <p:cNvSpPr txBox="1"/>
            <p:nvPr/>
          </p:nvSpPr>
          <p:spPr>
            <a:xfrm>
              <a:off x="1165124" y="2473828"/>
              <a:ext cx="9955161" cy="506292"/>
            </a:xfrm>
            <a:prstGeom prst="rect">
              <a:avLst/>
            </a:prstGeom>
            <a:noFill/>
          </p:spPr>
          <p:txBody>
            <a:bodyPr wrap="square" rtlCol="0">
              <a:spAutoFit/>
            </a:bodyPr>
            <a:lstStyle/>
            <a:p>
              <a:pPr>
                <a:lnSpc>
                  <a:spcPct val="150000"/>
                </a:lnSpc>
              </a:pPr>
              <a:r>
                <a:rPr lang="en-US" sz="2000" i="1" dirty="0" smtClean="0">
                  <a:solidFill>
                    <a:schemeClr val="bg1">
                      <a:lumMod val="50000"/>
                    </a:schemeClr>
                  </a:solidFill>
                  <a:latin typeface="+mj-lt"/>
                </a:rPr>
                <a:t>022-25138594 | 022-25148595 | 022-25148596</a:t>
              </a:r>
              <a:endParaRPr lang="en-US" sz="2000" i="1" dirty="0">
                <a:solidFill>
                  <a:schemeClr val="bg1">
                    <a:lumMod val="50000"/>
                  </a:schemeClr>
                </a:solidFill>
                <a:latin typeface="+mj-lt"/>
              </a:endParaRPr>
            </a:p>
          </p:txBody>
        </p:sp>
        <p:pic>
          <p:nvPicPr>
            <p:cNvPr id="1027" name="Picture 1"/>
            <p:cNvPicPr>
              <a:picLocks noChangeAspect="1" noChangeArrowheads="1"/>
            </p:cNvPicPr>
            <p:nvPr/>
          </p:nvPicPr>
          <p:blipFill rotWithShape="1">
            <a:blip r:embed="rId3">
              <a:extLst>
                <a:ext uri="{28A0092B-C50C-407E-A947-70E740481C1C}">
                  <a14:useLocalDpi xmlns:a14="http://schemas.microsoft.com/office/drawing/2010/main" val="0"/>
                </a:ext>
              </a:extLst>
            </a:blip>
            <a:srcRect l="80147" t="71051" r="16715" b="9993"/>
            <a:stretch/>
          </p:blipFill>
          <p:spPr bwMode="auto">
            <a:xfrm>
              <a:off x="685808" y="3168065"/>
              <a:ext cx="390830" cy="400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253616" y="3114956"/>
              <a:ext cx="9955161" cy="506292"/>
            </a:xfrm>
            <a:prstGeom prst="rect">
              <a:avLst/>
            </a:prstGeom>
            <a:noFill/>
          </p:spPr>
          <p:txBody>
            <a:bodyPr wrap="square" rtlCol="0">
              <a:spAutoFit/>
            </a:bodyPr>
            <a:lstStyle/>
            <a:p>
              <a:pPr>
                <a:lnSpc>
                  <a:spcPct val="150000"/>
                </a:lnSpc>
              </a:pPr>
              <a:r>
                <a:rPr lang="en-US" sz="2000" i="1" dirty="0" smtClean="0">
                  <a:solidFill>
                    <a:schemeClr val="bg1">
                      <a:lumMod val="50000"/>
                    </a:schemeClr>
                  </a:solidFill>
                  <a:latin typeface="+mj-lt"/>
                </a:rPr>
                <a:t>www.scvora.com</a:t>
              </a:r>
              <a:endParaRPr lang="en-US" sz="2000" i="1" dirty="0">
                <a:solidFill>
                  <a:schemeClr val="bg1">
                    <a:lumMod val="50000"/>
                  </a:schemeClr>
                </a:solidFill>
                <a:latin typeface="+mj-lt"/>
              </a:endParaRPr>
            </a:p>
          </p:txBody>
        </p:sp>
      </p:grpSp>
      <p:pic>
        <p:nvPicPr>
          <p:cNvPr id="1028" name="Picture 1"/>
          <p:cNvPicPr>
            <a:picLocks noChangeAspect="1" noChangeArrowheads="1"/>
          </p:cNvPicPr>
          <p:nvPr/>
        </p:nvPicPr>
        <p:blipFill rotWithShape="1">
          <a:blip r:embed="rId3">
            <a:extLst>
              <a:ext uri="{28A0092B-C50C-407E-A947-70E740481C1C}">
                <a14:useLocalDpi xmlns:a14="http://schemas.microsoft.com/office/drawing/2010/main" val="0"/>
              </a:ext>
            </a:extLst>
          </a:blip>
          <a:srcRect r="42394" b="10108"/>
          <a:stretch/>
        </p:blipFill>
        <p:spPr bwMode="auto">
          <a:xfrm>
            <a:off x="265473" y="1131045"/>
            <a:ext cx="6199313" cy="16391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p:nvCxnSpPr>
        <p:spPr>
          <a:xfrm>
            <a:off x="6720504" y="1131045"/>
            <a:ext cx="58993" cy="5272607"/>
          </a:xfrm>
          <a:prstGeom prst="line">
            <a:avLst/>
          </a:prstGeom>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6956712" y="1505190"/>
            <a:ext cx="5155459" cy="4524315"/>
          </a:xfrm>
          <a:prstGeom prst="rect">
            <a:avLst/>
          </a:prstGeom>
          <a:noFill/>
        </p:spPr>
        <p:txBody>
          <a:bodyPr wrap="square" rtlCol="0">
            <a:spAutoFit/>
          </a:bodyPr>
          <a:lstStyle/>
          <a:p>
            <a:pPr>
              <a:lnSpc>
                <a:spcPct val="150000"/>
              </a:lnSpc>
            </a:pPr>
            <a:r>
              <a:rPr lang="en-US" sz="2000" b="1" i="1" dirty="0" smtClean="0">
                <a:solidFill>
                  <a:schemeClr val="bg1">
                    <a:lumMod val="50000"/>
                  </a:schemeClr>
                </a:solidFill>
                <a:latin typeface="+mj-lt"/>
              </a:rPr>
              <a:t>Partners</a:t>
            </a:r>
          </a:p>
          <a:p>
            <a:pPr>
              <a:lnSpc>
                <a:spcPct val="150000"/>
              </a:lnSpc>
            </a:pPr>
            <a:r>
              <a:rPr lang="en-US" sz="2000" i="1" dirty="0" smtClean="0">
                <a:solidFill>
                  <a:schemeClr val="bg1">
                    <a:lumMod val="50000"/>
                  </a:schemeClr>
                </a:solidFill>
                <a:latin typeface="+mj-lt"/>
              </a:rPr>
              <a:t>Subodh Vora</a:t>
            </a:r>
          </a:p>
          <a:p>
            <a:pPr>
              <a:lnSpc>
                <a:spcPct val="150000"/>
              </a:lnSpc>
            </a:pPr>
            <a:r>
              <a:rPr lang="en-US" sz="1600" i="1" dirty="0" smtClean="0">
                <a:solidFill>
                  <a:schemeClr val="bg1">
                    <a:lumMod val="50000"/>
                  </a:schemeClr>
                </a:solidFill>
                <a:latin typeface="+mj-lt"/>
              </a:rPr>
              <a:t>M: +91-9821151467 | E: subodh@scvora.com</a:t>
            </a:r>
          </a:p>
          <a:p>
            <a:pPr>
              <a:lnSpc>
                <a:spcPct val="150000"/>
              </a:lnSpc>
            </a:pPr>
            <a:endParaRPr lang="en-US" sz="2000" i="1" dirty="0" smtClean="0">
              <a:solidFill>
                <a:schemeClr val="bg1">
                  <a:lumMod val="50000"/>
                </a:schemeClr>
              </a:solidFill>
              <a:latin typeface="+mj-lt"/>
            </a:endParaRPr>
          </a:p>
          <a:p>
            <a:pPr>
              <a:lnSpc>
                <a:spcPct val="150000"/>
              </a:lnSpc>
            </a:pPr>
            <a:r>
              <a:rPr lang="en-US" sz="2000" i="1" dirty="0" smtClean="0">
                <a:solidFill>
                  <a:schemeClr val="bg1">
                    <a:lumMod val="50000"/>
                  </a:schemeClr>
                </a:solidFill>
                <a:latin typeface="+mj-lt"/>
              </a:rPr>
              <a:t>Kush Vora</a:t>
            </a:r>
          </a:p>
          <a:p>
            <a:pPr>
              <a:lnSpc>
                <a:spcPct val="150000"/>
              </a:lnSpc>
            </a:pPr>
            <a:r>
              <a:rPr lang="en-US" sz="1600" i="1" dirty="0">
                <a:solidFill>
                  <a:schemeClr val="bg1">
                    <a:lumMod val="50000"/>
                  </a:schemeClr>
                </a:solidFill>
                <a:latin typeface="+mj-lt"/>
              </a:rPr>
              <a:t>M: +91-9821305187| E: kush.vora@scvora.com</a:t>
            </a:r>
          </a:p>
          <a:p>
            <a:pPr>
              <a:lnSpc>
                <a:spcPct val="150000"/>
              </a:lnSpc>
            </a:pPr>
            <a:endParaRPr lang="en-US" sz="2000" i="1" dirty="0" smtClean="0">
              <a:solidFill>
                <a:schemeClr val="bg1">
                  <a:lumMod val="50000"/>
                </a:schemeClr>
              </a:solidFill>
              <a:latin typeface="+mj-lt"/>
            </a:endParaRPr>
          </a:p>
          <a:p>
            <a:pPr>
              <a:lnSpc>
                <a:spcPct val="150000"/>
              </a:lnSpc>
            </a:pPr>
            <a:r>
              <a:rPr lang="en-US" sz="2000" i="1" dirty="0" smtClean="0">
                <a:solidFill>
                  <a:schemeClr val="bg1">
                    <a:lumMod val="50000"/>
                  </a:schemeClr>
                </a:solidFill>
                <a:latin typeface="+mj-lt"/>
              </a:rPr>
              <a:t>Bhakti Vora</a:t>
            </a:r>
          </a:p>
          <a:p>
            <a:pPr>
              <a:lnSpc>
                <a:spcPct val="150000"/>
              </a:lnSpc>
            </a:pPr>
            <a:r>
              <a:rPr lang="en-US" sz="1600" i="1" dirty="0">
                <a:solidFill>
                  <a:schemeClr val="bg1">
                    <a:lumMod val="50000"/>
                  </a:schemeClr>
                </a:solidFill>
                <a:latin typeface="+mj-lt"/>
              </a:rPr>
              <a:t>M: +91-9821362481| E: bhakti.vora@scvora.com</a:t>
            </a:r>
          </a:p>
          <a:p>
            <a:pPr>
              <a:lnSpc>
                <a:spcPct val="150000"/>
              </a:lnSpc>
            </a:pPr>
            <a:endParaRPr lang="en-US" sz="2000" i="1" dirty="0">
              <a:solidFill>
                <a:schemeClr val="bg1">
                  <a:lumMod val="50000"/>
                </a:schemeClr>
              </a:solidFill>
              <a:latin typeface="+mj-lt"/>
            </a:endParaRPr>
          </a:p>
        </p:txBody>
      </p:sp>
    </p:spTree>
    <p:extLst>
      <p:ext uri="{BB962C8B-B14F-4D97-AF65-F5344CB8AC3E}">
        <p14:creationId xmlns:p14="http://schemas.microsoft.com/office/powerpoint/2010/main" val="3008579536"/>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marL="457200" indent="-457200" eaLnBrk="0" hangingPunct="0">
              <a:lnSpc>
                <a:spcPct val="150000"/>
              </a:lnSpc>
              <a:spcBef>
                <a:spcPts val="600"/>
              </a:spcBef>
              <a:spcAft>
                <a:spcPts val="600"/>
              </a:spcAft>
              <a:buFont typeface="+mj-lt"/>
              <a:buAutoNum type="arabicPeriod"/>
              <a:defRPr/>
            </a:pPr>
            <a:r>
              <a:rPr lang="en-US" sz="2000" i="1" u="sng" dirty="0" smtClean="0">
                <a:solidFill>
                  <a:schemeClr val="tx1">
                    <a:lumMod val="65000"/>
                    <a:lumOff val="35000"/>
                  </a:schemeClr>
                </a:solidFill>
              </a:rPr>
              <a:t>Notification </a:t>
            </a:r>
            <a:r>
              <a:rPr lang="en-US" sz="2000" i="1" u="sng" dirty="0">
                <a:solidFill>
                  <a:schemeClr val="tx1">
                    <a:lumMod val="65000"/>
                    <a:lumOff val="35000"/>
                  </a:schemeClr>
                </a:solidFill>
              </a:rPr>
              <a:t>No. 20/2017 (Rate) dated 22nd August 2017 </a:t>
            </a:r>
            <a:endParaRPr lang="en-US" sz="2000" i="1" u="sng" dirty="0" smtClean="0">
              <a:solidFill>
                <a:schemeClr val="tx1">
                  <a:lumMod val="65000"/>
                  <a:lumOff val="35000"/>
                </a:schemeClr>
              </a:solidFill>
            </a:endParaRP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GST RATE CHANGES</a:t>
            </a:r>
            <a:endParaRPr lang="en-US" sz="2400" b="1" dirty="0">
              <a:solidFill>
                <a:schemeClr val="bg1"/>
              </a:solidFill>
              <a:latin typeface="+mn-lt"/>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2613739125"/>
              </p:ext>
            </p:extLst>
          </p:nvPr>
        </p:nvGraphicFramePr>
        <p:xfrm>
          <a:off x="699612" y="1818894"/>
          <a:ext cx="10691173" cy="4495476"/>
        </p:xfrm>
        <a:graphic>
          <a:graphicData uri="http://schemas.openxmlformats.org/drawingml/2006/table">
            <a:tbl>
              <a:tblPr firstRow="1" firstCol="1" bandRow="1">
                <a:tableStyleId>{5C22544A-7EE6-4342-B048-85BDC9FD1C3A}</a:tableStyleId>
              </a:tblPr>
              <a:tblGrid>
                <a:gridCol w="376822">
                  <a:extLst>
                    <a:ext uri="{9D8B030D-6E8A-4147-A177-3AD203B41FA5}">
                      <a16:colId xmlns:a16="http://schemas.microsoft.com/office/drawing/2014/main" val="1842920157"/>
                    </a:ext>
                  </a:extLst>
                </a:gridCol>
                <a:gridCol w="5968561">
                  <a:extLst>
                    <a:ext uri="{9D8B030D-6E8A-4147-A177-3AD203B41FA5}">
                      <a16:colId xmlns:a16="http://schemas.microsoft.com/office/drawing/2014/main" val="128161757"/>
                    </a:ext>
                  </a:extLst>
                </a:gridCol>
                <a:gridCol w="1759527">
                  <a:extLst>
                    <a:ext uri="{9D8B030D-6E8A-4147-A177-3AD203B41FA5}">
                      <a16:colId xmlns:a16="http://schemas.microsoft.com/office/drawing/2014/main" val="2797760468"/>
                    </a:ext>
                  </a:extLst>
                </a:gridCol>
                <a:gridCol w="2586263">
                  <a:extLst>
                    <a:ext uri="{9D8B030D-6E8A-4147-A177-3AD203B41FA5}">
                      <a16:colId xmlns:a16="http://schemas.microsoft.com/office/drawing/2014/main" val="1604592830"/>
                    </a:ext>
                  </a:extLst>
                </a:gridCol>
              </a:tblGrid>
              <a:tr h="361279">
                <a:tc>
                  <a:txBody>
                    <a:bodyPr/>
                    <a:lstStyle/>
                    <a:p>
                      <a:pPr marL="0" marR="0" algn="ctr">
                        <a:lnSpc>
                          <a:spcPct val="115000"/>
                        </a:lnSpc>
                        <a:spcBef>
                          <a:spcPts val="0"/>
                        </a:spcBef>
                        <a:spcAft>
                          <a:spcPts val="0"/>
                        </a:spcAft>
                      </a:pPr>
                      <a:r>
                        <a:rPr lang="en-US" sz="1300" dirty="0">
                          <a:effectLst/>
                        </a:rPr>
                        <a:t>Sr.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8213" marR="88213" marT="0" marB="0"/>
                </a:tc>
                <a:tc>
                  <a:txBody>
                    <a:bodyPr/>
                    <a:lstStyle/>
                    <a:p>
                      <a:pPr marL="0" marR="0" algn="ctr">
                        <a:lnSpc>
                          <a:spcPct val="115000"/>
                        </a:lnSpc>
                        <a:spcBef>
                          <a:spcPts val="0"/>
                        </a:spcBef>
                        <a:spcAft>
                          <a:spcPts val="0"/>
                        </a:spcAft>
                      </a:pPr>
                      <a:r>
                        <a:rPr lang="en-US" sz="1300" dirty="0">
                          <a:effectLst/>
                        </a:rPr>
                        <a:t>Services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88213" marR="88213" marT="0" marB="0"/>
                </a:tc>
                <a:tc>
                  <a:txBody>
                    <a:bodyPr/>
                    <a:lstStyle/>
                    <a:p>
                      <a:pPr marL="0" marR="0" algn="ctr">
                        <a:lnSpc>
                          <a:spcPct val="115000"/>
                        </a:lnSpc>
                        <a:spcBef>
                          <a:spcPts val="0"/>
                        </a:spcBef>
                        <a:spcAft>
                          <a:spcPts val="0"/>
                        </a:spcAft>
                      </a:pPr>
                      <a:r>
                        <a:rPr lang="en-US" sz="1300">
                          <a:effectLst/>
                        </a:rPr>
                        <a:t>From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13" marR="88213" marT="0" marB="0"/>
                </a:tc>
                <a:tc>
                  <a:txBody>
                    <a:bodyPr/>
                    <a:lstStyle/>
                    <a:p>
                      <a:pPr marL="0" marR="0" algn="ctr">
                        <a:lnSpc>
                          <a:spcPct val="115000"/>
                        </a:lnSpc>
                        <a:spcBef>
                          <a:spcPts val="0"/>
                        </a:spcBef>
                        <a:spcAft>
                          <a:spcPts val="0"/>
                        </a:spcAft>
                      </a:pPr>
                      <a:r>
                        <a:rPr lang="en-US" sz="1300">
                          <a:effectLst/>
                        </a:rPr>
                        <a:t>To</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88213" marR="88213" marT="0" marB="0"/>
                </a:tc>
                <a:extLst>
                  <a:ext uri="{0D108BD9-81ED-4DB2-BD59-A6C34878D82A}">
                    <a16:rowId xmlns:a16="http://schemas.microsoft.com/office/drawing/2014/main" val="2934514511"/>
                  </a:ext>
                </a:extLst>
              </a:tr>
              <a:tr h="225963">
                <a:tc>
                  <a:txBody>
                    <a:bodyPr/>
                    <a:lstStyle/>
                    <a:p>
                      <a:pPr marL="0" marR="0" algn="ctr">
                        <a:lnSpc>
                          <a:spcPct val="115000"/>
                        </a:lnSpc>
                        <a:spcBef>
                          <a:spcPts val="0"/>
                        </a:spcBef>
                        <a:spcAft>
                          <a:spcPts val="0"/>
                        </a:spcAft>
                      </a:pPr>
                      <a:r>
                        <a:rPr lang="en-US" sz="1300" b="1" dirty="0">
                          <a:effectLst/>
                        </a:rPr>
                        <a:t>1.</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213" marR="88213" marT="0" marB="0"/>
                </a:tc>
                <a:tc>
                  <a:txBody>
                    <a:bodyPr/>
                    <a:lstStyle/>
                    <a:p>
                      <a:pPr marL="0" marR="0">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Certain specified works contract services</a:t>
                      </a:r>
                    </a:p>
                  </a:txBody>
                  <a:tcPr marL="88213" marR="88213" marT="0" marB="0" anchor="ctr"/>
                </a:tc>
                <a:tc>
                  <a:txBody>
                    <a:bodyPr/>
                    <a:lstStyle/>
                    <a:p>
                      <a:pPr marL="0" marR="0" algn="ctr">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18%</a:t>
                      </a:r>
                    </a:p>
                  </a:txBody>
                  <a:tcPr marL="88213" marR="88213" marT="0" marB="0" anchor="ctr"/>
                </a:tc>
                <a:tc>
                  <a:txBody>
                    <a:bodyPr/>
                    <a:lstStyle/>
                    <a:p>
                      <a:pPr marL="0" marR="0" algn="ctr">
                        <a:lnSpc>
                          <a:spcPct val="100000"/>
                        </a:lnSpc>
                        <a:spcBef>
                          <a:spcPts val="0"/>
                        </a:spcBef>
                        <a:spcAft>
                          <a:spcPts val="0"/>
                        </a:spcAft>
                      </a:pPr>
                      <a:r>
                        <a:rPr lang="en-US" sz="1800" b="0" i="0" u="none" kern="1200">
                          <a:solidFill>
                            <a:schemeClr val="tx1">
                              <a:lumMod val="65000"/>
                              <a:lumOff val="35000"/>
                            </a:schemeClr>
                          </a:solidFill>
                          <a:latin typeface="+mn-lt"/>
                          <a:ea typeface="+mn-ea"/>
                          <a:cs typeface="+mn-cs"/>
                        </a:rPr>
                        <a:t>12%</a:t>
                      </a:r>
                    </a:p>
                  </a:txBody>
                  <a:tcPr marL="88213" marR="88213" marT="0" marB="0" anchor="ctr"/>
                </a:tc>
                <a:extLst>
                  <a:ext uri="{0D108BD9-81ED-4DB2-BD59-A6C34878D82A}">
                    <a16:rowId xmlns:a16="http://schemas.microsoft.com/office/drawing/2014/main" val="3598863104"/>
                  </a:ext>
                </a:extLst>
              </a:tr>
              <a:tr h="451926">
                <a:tc>
                  <a:txBody>
                    <a:bodyPr/>
                    <a:lstStyle/>
                    <a:p>
                      <a:pPr marL="0" marR="0" algn="ctr">
                        <a:lnSpc>
                          <a:spcPct val="115000"/>
                        </a:lnSpc>
                        <a:spcBef>
                          <a:spcPts val="0"/>
                        </a:spcBef>
                        <a:spcAft>
                          <a:spcPts val="0"/>
                        </a:spcAft>
                      </a:pPr>
                      <a:r>
                        <a:rPr lang="en-US" sz="1300" b="1" dirty="0">
                          <a:effectLst/>
                        </a:rPr>
                        <a:t>2.</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213" marR="88213" marT="0" marB="0"/>
                </a:tc>
                <a:tc>
                  <a:txBody>
                    <a:bodyPr/>
                    <a:lstStyle/>
                    <a:p>
                      <a:pPr marL="0" marR="0">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Job work services of textile and textile products</a:t>
                      </a:r>
                    </a:p>
                  </a:txBody>
                  <a:tcPr marL="88213" marR="88213" marT="0" marB="0" anchor="ctr"/>
                </a:tc>
                <a:tc>
                  <a:txBody>
                    <a:bodyPr/>
                    <a:lstStyle/>
                    <a:p>
                      <a:pPr marL="0" marR="0" algn="ctr">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18%</a:t>
                      </a:r>
                    </a:p>
                  </a:txBody>
                  <a:tcPr marL="88213" marR="88213" marT="0" marB="0" anchor="ctr"/>
                </a:tc>
                <a:tc>
                  <a:txBody>
                    <a:bodyPr/>
                    <a:lstStyle/>
                    <a:p>
                      <a:pPr marL="0" marR="0" algn="ctr">
                        <a:lnSpc>
                          <a:spcPct val="100000"/>
                        </a:lnSpc>
                        <a:spcBef>
                          <a:spcPts val="0"/>
                        </a:spcBef>
                        <a:spcAft>
                          <a:spcPts val="0"/>
                        </a:spcAft>
                      </a:pPr>
                      <a:r>
                        <a:rPr lang="en-US" sz="1800" b="0" i="0" u="none" kern="1200" dirty="0" smtClean="0">
                          <a:solidFill>
                            <a:schemeClr val="tx1">
                              <a:lumMod val="65000"/>
                              <a:lumOff val="35000"/>
                            </a:schemeClr>
                          </a:solidFill>
                          <a:latin typeface="+mn-lt"/>
                          <a:ea typeface="+mn-ea"/>
                          <a:cs typeface="+mn-cs"/>
                        </a:rPr>
                        <a:t>5%</a:t>
                      </a:r>
                      <a:endParaRPr lang="en-US" sz="1800" b="0" i="0" u="none" kern="1200" dirty="0">
                        <a:solidFill>
                          <a:schemeClr val="tx1">
                            <a:lumMod val="65000"/>
                            <a:lumOff val="35000"/>
                          </a:schemeClr>
                        </a:solidFill>
                        <a:latin typeface="+mn-lt"/>
                        <a:ea typeface="+mn-ea"/>
                        <a:cs typeface="+mn-cs"/>
                      </a:endParaRPr>
                    </a:p>
                  </a:txBody>
                  <a:tcPr marL="88213" marR="88213" marT="0" marB="0" anchor="ctr"/>
                </a:tc>
                <a:extLst>
                  <a:ext uri="{0D108BD9-81ED-4DB2-BD59-A6C34878D82A}">
                    <a16:rowId xmlns:a16="http://schemas.microsoft.com/office/drawing/2014/main" val="3481425259"/>
                  </a:ext>
                </a:extLst>
              </a:tr>
              <a:tr h="677890">
                <a:tc>
                  <a:txBody>
                    <a:bodyPr/>
                    <a:lstStyle/>
                    <a:p>
                      <a:pPr marL="0" marR="0" algn="ctr">
                        <a:lnSpc>
                          <a:spcPct val="115000"/>
                        </a:lnSpc>
                        <a:spcBef>
                          <a:spcPts val="0"/>
                        </a:spcBef>
                        <a:spcAft>
                          <a:spcPts val="0"/>
                        </a:spcAft>
                      </a:pPr>
                      <a:r>
                        <a:rPr lang="en-US" sz="1300" b="1" dirty="0">
                          <a:effectLst/>
                        </a:rPr>
                        <a:t>3.</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213" marR="88213" marT="0" marB="0"/>
                </a:tc>
                <a:tc>
                  <a:txBody>
                    <a:bodyPr/>
                    <a:lstStyle/>
                    <a:p>
                      <a:pPr marL="0" marR="0">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Rent-a-cab services</a:t>
                      </a:r>
                    </a:p>
                  </a:txBody>
                  <a:tcPr marL="88213" marR="88213" marT="0" marB="0" anchor="ctr"/>
                </a:tc>
                <a:tc>
                  <a:txBody>
                    <a:bodyPr/>
                    <a:lstStyle/>
                    <a:p>
                      <a:pPr marL="0" marR="0" algn="ctr">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5% with no ITC</a:t>
                      </a:r>
                    </a:p>
                  </a:txBody>
                  <a:tcPr marL="88213" marR="88213" marT="0" marB="0" anchor="ctr"/>
                </a:tc>
                <a:tc>
                  <a:txBody>
                    <a:bodyPr/>
                    <a:lstStyle/>
                    <a:p>
                      <a:pPr marL="0" marR="0" algn="ctr">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12% with Full ITC</a:t>
                      </a:r>
                    </a:p>
                    <a:p>
                      <a:pPr marL="0" marR="0" algn="ctr">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or</a:t>
                      </a:r>
                    </a:p>
                    <a:p>
                      <a:pPr marL="0" marR="0" algn="ctr">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5% with no ITC</a:t>
                      </a:r>
                    </a:p>
                  </a:txBody>
                  <a:tcPr marL="88213" marR="88213" marT="0" marB="0" anchor="ctr"/>
                </a:tc>
                <a:extLst>
                  <a:ext uri="{0D108BD9-81ED-4DB2-BD59-A6C34878D82A}">
                    <a16:rowId xmlns:a16="http://schemas.microsoft.com/office/drawing/2014/main" val="1001037566"/>
                  </a:ext>
                </a:extLst>
              </a:tr>
              <a:tr h="677890">
                <a:tc>
                  <a:txBody>
                    <a:bodyPr/>
                    <a:lstStyle/>
                    <a:p>
                      <a:pPr marL="0" marR="0" algn="ctr">
                        <a:lnSpc>
                          <a:spcPct val="115000"/>
                        </a:lnSpc>
                        <a:spcBef>
                          <a:spcPts val="0"/>
                        </a:spcBef>
                        <a:spcAft>
                          <a:spcPts val="0"/>
                        </a:spcAft>
                      </a:pPr>
                      <a:r>
                        <a:rPr lang="en-US" sz="1300" b="1" dirty="0">
                          <a:effectLst/>
                        </a:rPr>
                        <a:t>4.</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213" marR="88213" marT="0" marB="0"/>
                </a:tc>
                <a:tc>
                  <a:txBody>
                    <a:bodyPr/>
                    <a:lstStyle/>
                    <a:p>
                      <a:pPr marL="0" marR="0">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Goods Transport Agency</a:t>
                      </a:r>
                    </a:p>
                  </a:txBody>
                  <a:tcPr marL="88213" marR="88213" marT="0" marB="0" anchor="ctr"/>
                </a:tc>
                <a:tc>
                  <a:txBody>
                    <a:bodyPr/>
                    <a:lstStyle/>
                    <a:p>
                      <a:pPr marL="0" marR="0" algn="ctr">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5% with no ITC</a:t>
                      </a:r>
                    </a:p>
                  </a:txBody>
                  <a:tcPr marL="88213" marR="88213" marT="0" marB="0" anchor="ctr"/>
                </a:tc>
                <a:tc>
                  <a:txBody>
                    <a:bodyPr/>
                    <a:lstStyle/>
                    <a:p>
                      <a:pPr marL="0" marR="0" algn="ctr">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12% with full ITC</a:t>
                      </a:r>
                    </a:p>
                    <a:p>
                      <a:pPr marL="0" marR="0" algn="ctr">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Or</a:t>
                      </a:r>
                    </a:p>
                    <a:p>
                      <a:pPr marL="0" marR="0" algn="ctr">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5% with no ITC</a:t>
                      </a:r>
                    </a:p>
                  </a:txBody>
                  <a:tcPr marL="88213" marR="88213" marT="0" marB="0" anchor="ctr"/>
                </a:tc>
                <a:extLst>
                  <a:ext uri="{0D108BD9-81ED-4DB2-BD59-A6C34878D82A}">
                    <a16:rowId xmlns:a16="http://schemas.microsoft.com/office/drawing/2014/main" val="2008289995"/>
                  </a:ext>
                </a:extLst>
              </a:tr>
              <a:tr h="1487711">
                <a:tc>
                  <a:txBody>
                    <a:bodyPr/>
                    <a:lstStyle/>
                    <a:p>
                      <a:pPr marL="0" marR="0" algn="ctr">
                        <a:lnSpc>
                          <a:spcPct val="115000"/>
                        </a:lnSpc>
                        <a:spcBef>
                          <a:spcPts val="0"/>
                        </a:spcBef>
                        <a:spcAft>
                          <a:spcPts val="0"/>
                        </a:spcAft>
                      </a:pPr>
                      <a:r>
                        <a:rPr lang="en-US" sz="1300" b="1" dirty="0">
                          <a:effectLst/>
                        </a:rPr>
                        <a:t>5.</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213" marR="88213" marT="0" marB="0"/>
                </a:tc>
                <a:tc>
                  <a:txBody>
                    <a:bodyPr/>
                    <a:lstStyle/>
                    <a:p>
                      <a:pPr marL="0" marR="0">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Services by way of printing </a:t>
                      </a:r>
                      <a:r>
                        <a:rPr lang="en-US" sz="1800" b="0" i="0" u="none" kern="1200" dirty="0" smtClean="0">
                          <a:solidFill>
                            <a:schemeClr val="tx1">
                              <a:lumMod val="65000"/>
                              <a:lumOff val="35000"/>
                            </a:schemeClr>
                          </a:solidFill>
                          <a:latin typeface="+mn-lt"/>
                          <a:ea typeface="+mn-ea"/>
                          <a:cs typeface="+mn-cs"/>
                        </a:rPr>
                        <a:t>of newspapers</a:t>
                      </a:r>
                      <a:r>
                        <a:rPr lang="en-US" sz="1800" b="0" i="0" u="none" kern="1200" dirty="0">
                          <a:solidFill>
                            <a:schemeClr val="tx1">
                              <a:lumMod val="65000"/>
                              <a:lumOff val="35000"/>
                            </a:schemeClr>
                          </a:solidFill>
                          <a:latin typeface="+mn-lt"/>
                          <a:ea typeface="+mn-ea"/>
                          <a:cs typeface="+mn-cs"/>
                        </a:rPr>
                        <a:t>, books, journals and periodicals, </a:t>
                      </a:r>
                      <a:r>
                        <a:rPr lang="en-US" sz="1800" b="0" i="0" u="none" kern="1200" dirty="0" smtClean="0">
                          <a:solidFill>
                            <a:schemeClr val="tx1">
                              <a:lumMod val="65000"/>
                              <a:lumOff val="35000"/>
                            </a:schemeClr>
                          </a:solidFill>
                          <a:latin typeface="+mn-lt"/>
                          <a:ea typeface="+mn-ea"/>
                          <a:cs typeface="+mn-cs"/>
                        </a:rPr>
                        <a:t>(</a:t>
                      </a:r>
                      <a:r>
                        <a:rPr lang="en-US" sz="1800" b="0" i="0" u="none" kern="1200" dirty="0">
                          <a:solidFill>
                            <a:schemeClr val="tx1">
                              <a:lumMod val="65000"/>
                              <a:lumOff val="35000"/>
                            </a:schemeClr>
                          </a:solidFill>
                          <a:latin typeface="+mn-lt"/>
                          <a:ea typeface="+mn-ea"/>
                          <a:cs typeface="+mn-cs"/>
                        </a:rPr>
                        <a:t>where only content is supplied by the publisher and the physical inputs including paper used for printing belong to the printer)</a:t>
                      </a:r>
                    </a:p>
                  </a:txBody>
                  <a:tcPr marL="88213" marR="88213" marT="0" marB="0" anchor="ctr"/>
                </a:tc>
                <a:tc>
                  <a:txBody>
                    <a:bodyPr/>
                    <a:lstStyle/>
                    <a:p>
                      <a:pPr marL="0" marR="0" algn="ctr">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18%</a:t>
                      </a:r>
                    </a:p>
                  </a:txBody>
                  <a:tcPr marL="88213" marR="88213" marT="0" marB="0" anchor="ctr"/>
                </a:tc>
                <a:tc>
                  <a:txBody>
                    <a:bodyPr/>
                    <a:lstStyle/>
                    <a:p>
                      <a:pPr marL="0" marR="0" algn="ctr">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12%</a:t>
                      </a:r>
                    </a:p>
                  </a:txBody>
                  <a:tcPr marL="88213" marR="88213" marT="0" marB="0" anchor="ctr"/>
                </a:tc>
                <a:extLst>
                  <a:ext uri="{0D108BD9-81ED-4DB2-BD59-A6C34878D82A}">
                    <a16:rowId xmlns:a16="http://schemas.microsoft.com/office/drawing/2014/main" val="1011595512"/>
                  </a:ext>
                </a:extLst>
              </a:tr>
              <a:tr h="0">
                <a:tc>
                  <a:txBody>
                    <a:bodyPr/>
                    <a:lstStyle/>
                    <a:p>
                      <a:pPr marL="0" marR="0" algn="ctr">
                        <a:lnSpc>
                          <a:spcPct val="115000"/>
                        </a:lnSpc>
                        <a:spcBef>
                          <a:spcPts val="0"/>
                        </a:spcBef>
                        <a:spcAft>
                          <a:spcPts val="0"/>
                        </a:spcAft>
                      </a:pPr>
                      <a:r>
                        <a:rPr lang="en-US" sz="1300" b="1" dirty="0">
                          <a:effectLst/>
                        </a:rPr>
                        <a:t>6.</a:t>
                      </a:r>
                      <a:endParaRPr lang="en-US"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88213" marR="88213" marT="0" marB="0"/>
                </a:tc>
                <a:tc>
                  <a:txBody>
                    <a:bodyPr/>
                    <a:lstStyle/>
                    <a:p>
                      <a:pPr marL="0" marR="0">
                        <a:lnSpc>
                          <a:spcPct val="100000"/>
                        </a:lnSpc>
                        <a:spcBef>
                          <a:spcPts val="0"/>
                        </a:spcBef>
                        <a:spcAft>
                          <a:spcPts val="0"/>
                        </a:spcAft>
                      </a:pPr>
                      <a:r>
                        <a:rPr lang="en-US" sz="1800" b="0" i="0" u="none" kern="1200">
                          <a:solidFill>
                            <a:schemeClr val="tx1">
                              <a:lumMod val="65000"/>
                              <a:lumOff val="35000"/>
                            </a:schemeClr>
                          </a:solidFill>
                          <a:latin typeface="+mn-lt"/>
                          <a:ea typeface="+mn-ea"/>
                          <a:cs typeface="+mn-cs"/>
                        </a:rPr>
                        <a:t>Admission to planetarium</a:t>
                      </a:r>
                    </a:p>
                  </a:txBody>
                  <a:tcPr marL="88213" marR="88213" marT="0" marB="0" anchor="ctr"/>
                </a:tc>
                <a:tc>
                  <a:txBody>
                    <a:bodyPr/>
                    <a:lstStyle/>
                    <a:p>
                      <a:pPr marL="0" marR="0" algn="ctr">
                        <a:lnSpc>
                          <a:spcPct val="100000"/>
                        </a:lnSpc>
                        <a:spcBef>
                          <a:spcPts val="0"/>
                        </a:spcBef>
                        <a:spcAft>
                          <a:spcPts val="0"/>
                        </a:spcAft>
                      </a:pPr>
                      <a:r>
                        <a:rPr lang="en-US" sz="1800" b="0" i="0" u="none" kern="1200">
                          <a:solidFill>
                            <a:schemeClr val="tx1">
                              <a:lumMod val="65000"/>
                              <a:lumOff val="35000"/>
                            </a:schemeClr>
                          </a:solidFill>
                          <a:latin typeface="+mn-lt"/>
                          <a:ea typeface="+mn-ea"/>
                          <a:cs typeface="+mn-cs"/>
                        </a:rPr>
                        <a:t>28%</a:t>
                      </a:r>
                    </a:p>
                  </a:txBody>
                  <a:tcPr marL="88213" marR="88213" marT="0" marB="0" anchor="ctr"/>
                </a:tc>
                <a:tc>
                  <a:txBody>
                    <a:bodyPr/>
                    <a:lstStyle/>
                    <a:p>
                      <a:pPr marL="0" marR="0" algn="ctr">
                        <a:lnSpc>
                          <a:spcPct val="100000"/>
                        </a:lnSpc>
                        <a:spcBef>
                          <a:spcPts val="0"/>
                        </a:spcBef>
                        <a:spcAft>
                          <a:spcPts val="0"/>
                        </a:spcAft>
                      </a:pPr>
                      <a:r>
                        <a:rPr lang="en-US" sz="1800" b="0" i="0" u="none" kern="1200" dirty="0">
                          <a:solidFill>
                            <a:schemeClr val="tx1">
                              <a:lumMod val="65000"/>
                              <a:lumOff val="35000"/>
                            </a:schemeClr>
                          </a:solidFill>
                          <a:latin typeface="+mn-lt"/>
                          <a:ea typeface="+mn-ea"/>
                          <a:cs typeface="+mn-cs"/>
                        </a:rPr>
                        <a:t>18%</a:t>
                      </a:r>
                    </a:p>
                  </a:txBody>
                  <a:tcPr marL="88213" marR="88213" marT="0" marB="0" anchor="ctr"/>
                </a:tc>
                <a:extLst>
                  <a:ext uri="{0D108BD9-81ED-4DB2-BD59-A6C34878D82A}">
                    <a16:rowId xmlns:a16="http://schemas.microsoft.com/office/drawing/2014/main" val="3203984214"/>
                  </a:ext>
                </a:extLst>
              </a:tr>
            </a:tbl>
          </a:graphicData>
        </a:graphic>
      </p:graphicFrame>
    </p:spTree>
    <p:extLst>
      <p:ext uri="{BB962C8B-B14F-4D97-AF65-F5344CB8AC3E}">
        <p14:creationId xmlns:p14="http://schemas.microsoft.com/office/powerpoint/2010/main" val="4229149098"/>
      </p:ext>
    </p:extLst>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lnSpc>
                <a:spcPct val="150000"/>
              </a:lnSpc>
              <a:spcBef>
                <a:spcPts val="600"/>
              </a:spcBef>
              <a:spcAft>
                <a:spcPts val="600"/>
              </a:spcAft>
              <a:defRPr/>
            </a:pPr>
            <a:r>
              <a:rPr lang="en-US" sz="2000" i="1" u="sng" dirty="0" smtClean="0">
                <a:solidFill>
                  <a:schemeClr val="tx1">
                    <a:lumMod val="65000"/>
                    <a:lumOff val="35000"/>
                  </a:schemeClr>
                </a:solidFill>
              </a:rPr>
              <a:t>2. Notification </a:t>
            </a:r>
            <a:r>
              <a:rPr lang="en-US" sz="2000" i="1" u="sng" dirty="0">
                <a:solidFill>
                  <a:schemeClr val="tx1">
                    <a:lumMod val="65000"/>
                    <a:lumOff val="35000"/>
                  </a:schemeClr>
                </a:solidFill>
              </a:rPr>
              <a:t>No. </a:t>
            </a:r>
            <a:r>
              <a:rPr lang="en-US" sz="2000" i="1" u="sng" dirty="0" smtClean="0">
                <a:solidFill>
                  <a:schemeClr val="tx1">
                    <a:lumMod val="65000"/>
                    <a:lumOff val="35000"/>
                  </a:schemeClr>
                </a:solidFill>
              </a:rPr>
              <a:t>24/2017 </a:t>
            </a:r>
            <a:r>
              <a:rPr lang="en-US" sz="2000" i="1" u="sng" dirty="0">
                <a:solidFill>
                  <a:schemeClr val="tx1">
                    <a:lumMod val="65000"/>
                    <a:lumOff val="35000"/>
                  </a:schemeClr>
                </a:solidFill>
              </a:rPr>
              <a:t>(Rate</a:t>
            </a:r>
            <a:r>
              <a:rPr lang="en-US" sz="2000" i="1" u="sng" dirty="0" smtClean="0">
                <a:solidFill>
                  <a:schemeClr val="tx1">
                    <a:lumMod val="65000"/>
                    <a:lumOff val="35000"/>
                  </a:schemeClr>
                </a:solidFill>
              </a:rPr>
              <a:t>) &amp; 28/2017  </a:t>
            </a:r>
            <a:r>
              <a:rPr lang="en-US" sz="2000" i="1" u="sng" dirty="0">
                <a:solidFill>
                  <a:schemeClr val="tx1">
                    <a:lumMod val="65000"/>
                    <a:lumOff val="35000"/>
                  </a:schemeClr>
                </a:solidFill>
              </a:rPr>
              <a:t>dated </a:t>
            </a:r>
            <a:r>
              <a:rPr lang="en-US" sz="2000" i="1" u="sng" dirty="0" smtClean="0">
                <a:solidFill>
                  <a:schemeClr val="tx1">
                    <a:lumMod val="65000"/>
                    <a:lumOff val="35000"/>
                  </a:schemeClr>
                </a:solidFill>
              </a:rPr>
              <a:t>21</a:t>
            </a:r>
            <a:r>
              <a:rPr lang="en-US" sz="2000" i="1" u="sng" baseline="30000" dirty="0" smtClean="0">
                <a:solidFill>
                  <a:schemeClr val="tx1">
                    <a:lumMod val="65000"/>
                    <a:lumOff val="35000"/>
                  </a:schemeClr>
                </a:solidFill>
              </a:rPr>
              <a:t>st</a:t>
            </a:r>
            <a:r>
              <a:rPr lang="en-US" sz="2000" i="1" u="sng" dirty="0" smtClean="0">
                <a:solidFill>
                  <a:schemeClr val="tx1">
                    <a:lumMod val="65000"/>
                    <a:lumOff val="35000"/>
                  </a:schemeClr>
                </a:solidFill>
              </a:rPr>
              <a:t> September 2017:</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Certain rate of works contract provided to Central Government, State government, Union territory, local authority for specified contracts reduced from 18% to 12%</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Certain rate of goods reduced from respective slab rates</a:t>
            </a:r>
            <a:r>
              <a:rPr lang="en-US" sz="2000" i="1" u="sng" dirty="0" smtClean="0">
                <a:solidFill>
                  <a:schemeClr val="tx1">
                    <a:lumMod val="65000"/>
                    <a:lumOff val="35000"/>
                  </a:schemeClr>
                </a:solidFill>
              </a:rPr>
              <a:t> </a:t>
            </a:r>
          </a:p>
          <a:p>
            <a:pPr eaLnBrk="0" hangingPunct="0">
              <a:lnSpc>
                <a:spcPct val="150000"/>
              </a:lnSpc>
              <a:spcBef>
                <a:spcPts val="600"/>
              </a:spcBef>
              <a:spcAft>
                <a:spcPts val="600"/>
              </a:spcAft>
              <a:defRPr/>
            </a:pPr>
            <a:r>
              <a:rPr lang="en-US" sz="2000" i="1" u="sng" dirty="0" smtClean="0">
                <a:solidFill>
                  <a:schemeClr val="tx1">
                    <a:lumMod val="65000"/>
                    <a:lumOff val="35000"/>
                  </a:schemeClr>
                </a:solidFill>
              </a:rPr>
              <a:t>3. </a:t>
            </a:r>
            <a:r>
              <a:rPr lang="en-US" sz="2000" i="1" u="sng" dirty="0">
                <a:solidFill>
                  <a:schemeClr val="tx1">
                    <a:lumMod val="65000"/>
                    <a:lumOff val="35000"/>
                  </a:schemeClr>
                </a:solidFill>
              </a:rPr>
              <a:t>Notification No. </a:t>
            </a:r>
            <a:r>
              <a:rPr lang="en-US" sz="2000" i="1" u="sng" dirty="0" smtClean="0">
                <a:solidFill>
                  <a:schemeClr val="tx1">
                    <a:lumMod val="65000"/>
                    <a:lumOff val="35000"/>
                  </a:schemeClr>
                </a:solidFill>
              </a:rPr>
              <a:t>35/2017 </a:t>
            </a:r>
            <a:r>
              <a:rPr lang="en-US" sz="2000" i="1" u="sng" dirty="0">
                <a:solidFill>
                  <a:schemeClr val="tx1">
                    <a:lumMod val="65000"/>
                    <a:lumOff val="35000"/>
                  </a:schemeClr>
                </a:solidFill>
              </a:rPr>
              <a:t>(Rate) &amp; </a:t>
            </a:r>
            <a:r>
              <a:rPr lang="en-US" sz="2000" i="1" u="sng" dirty="0" smtClean="0">
                <a:solidFill>
                  <a:schemeClr val="tx1">
                    <a:lumMod val="65000"/>
                    <a:lumOff val="35000"/>
                  </a:schemeClr>
                </a:solidFill>
              </a:rPr>
              <a:t>39/2017  </a:t>
            </a:r>
            <a:r>
              <a:rPr lang="en-US" sz="2000" i="1" u="sng" dirty="0">
                <a:solidFill>
                  <a:schemeClr val="tx1">
                    <a:lumMod val="65000"/>
                    <a:lumOff val="35000"/>
                  </a:schemeClr>
                </a:solidFill>
              </a:rPr>
              <a:t>dated </a:t>
            </a:r>
            <a:r>
              <a:rPr lang="en-US" sz="2000" i="1" u="sng" dirty="0" smtClean="0">
                <a:solidFill>
                  <a:schemeClr val="tx1">
                    <a:lumMod val="65000"/>
                    <a:lumOff val="35000"/>
                  </a:schemeClr>
                </a:solidFill>
              </a:rPr>
              <a:t>13</a:t>
            </a:r>
            <a:r>
              <a:rPr lang="en-US" sz="2000" i="1" u="sng" baseline="30000" dirty="0" smtClean="0">
                <a:solidFill>
                  <a:schemeClr val="tx1">
                    <a:lumMod val="65000"/>
                    <a:lumOff val="35000"/>
                  </a:schemeClr>
                </a:solidFill>
              </a:rPr>
              <a:t>th</a:t>
            </a:r>
            <a:r>
              <a:rPr lang="en-US" sz="2000" i="1" u="sng" dirty="0" smtClean="0">
                <a:solidFill>
                  <a:schemeClr val="tx1">
                    <a:lumMod val="65000"/>
                    <a:lumOff val="35000"/>
                  </a:schemeClr>
                </a:solidFill>
              </a:rPr>
              <a:t> October 2017:</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Works contract with major </a:t>
            </a:r>
            <a:r>
              <a:rPr lang="en-US" sz="2000" i="1" dirty="0" err="1" smtClean="0">
                <a:solidFill>
                  <a:schemeClr val="tx1">
                    <a:lumMod val="65000"/>
                    <a:lumOff val="35000"/>
                  </a:schemeClr>
                </a:solidFill>
              </a:rPr>
              <a:t>labour</a:t>
            </a:r>
            <a:r>
              <a:rPr lang="en-US" sz="2000" i="1" smtClean="0">
                <a:solidFill>
                  <a:schemeClr val="tx1">
                    <a:lumMod val="65000"/>
                    <a:lumOff val="35000"/>
                  </a:schemeClr>
                </a:solidFill>
              </a:rPr>
              <a:t> element to government to </a:t>
            </a:r>
            <a:r>
              <a:rPr lang="en-US" sz="2000" i="1" dirty="0" smtClean="0">
                <a:solidFill>
                  <a:schemeClr val="tx1">
                    <a:lumMod val="65000"/>
                    <a:lumOff val="35000"/>
                  </a:schemeClr>
                </a:solidFill>
              </a:rPr>
              <a:t>reduced to 5%, offshore WCT reduced to 12%, </a:t>
            </a:r>
            <a:r>
              <a:rPr lang="en-US" sz="2000" i="1" dirty="0" err="1" smtClean="0">
                <a:solidFill>
                  <a:schemeClr val="tx1">
                    <a:lumMod val="65000"/>
                    <a:lumOff val="35000"/>
                  </a:schemeClr>
                </a:solidFill>
              </a:rPr>
              <a:t>etc</a:t>
            </a:r>
            <a:endParaRPr lang="en-US" sz="2000" i="1" dirty="0" smtClean="0">
              <a:solidFill>
                <a:schemeClr val="tx1">
                  <a:lumMod val="65000"/>
                  <a:lumOff val="35000"/>
                </a:schemeClr>
              </a:solidFill>
            </a:endParaRP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a:solidFill>
                  <a:schemeClr val="tx1">
                    <a:lumMod val="65000"/>
                    <a:lumOff val="35000"/>
                  </a:schemeClr>
                </a:solidFill>
              </a:rPr>
              <a:t>Certain rate of goods reduced from respective slab rates</a:t>
            </a:r>
            <a:r>
              <a:rPr lang="en-US" sz="2000" i="1" u="sng" dirty="0">
                <a:solidFill>
                  <a:schemeClr val="tx1">
                    <a:lumMod val="65000"/>
                    <a:lumOff val="35000"/>
                  </a:schemeClr>
                </a:solidFill>
              </a:rPr>
              <a:t> </a:t>
            </a:r>
          </a:p>
          <a:p>
            <a:pPr eaLnBrk="0" hangingPunct="0">
              <a:lnSpc>
                <a:spcPct val="150000"/>
              </a:lnSpc>
              <a:spcBef>
                <a:spcPts val="600"/>
              </a:spcBef>
              <a:spcAft>
                <a:spcPts val="600"/>
              </a:spcAft>
              <a:defRPr/>
            </a:pPr>
            <a:r>
              <a:rPr lang="en-US" sz="2000" i="1" u="sng" dirty="0" smtClean="0">
                <a:solidFill>
                  <a:schemeClr val="tx1">
                    <a:lumMod val="65000"/>
                    <a:lumOff val="35000"/>
                  </a:schemeClr>
                </a:solidFill>
              </a:rPr>
              <a:t>4. </a:t>
            </a:r>
            <a:r>
              <a:rPr lang="en-US" sz="2000" i="1" u="sng" dirty="0">
                <a:solidFill>
                  <a:schemeClr val="tx1">
                    <a:lumMod val="65000"/>
                    <a:lumOff val="35000"/>
                  </a:schemeClr>
                </a:solidFill>
              </a:rPr>
              <a:t>Notification No. </a:t>
            </a:r>
            <a:r>
              <a:rPr lang="en-US" sz="2000" i="1" u="sng" dirty="0" smtClean="0">
                <a:solidFill>
                  <a:schemeClr val="tx1">
                    <a:lumMod val="65000"/>
                    <a:lumOff val="35000"/>
                  </a:schemeClr>
                </a:solidFill>
              </a:rPr>
              <a:t>43/2017 </a:t>
            </a:r>
            <a:r>
              <a:rPr lang="en-US" sz="2000" i="1" u="sng" dirty="0">
                <a:solidFill>
                  <a:schemeClr val="tx1">
                    <a:lumMod val="65000"/>
                    <a:lumOff val="35000"/>
                  </a:schemeClr>
                </a:solidFill>
              </a:rPr>
              <a:t>(Rate) &amp; </a:t>
            </a:r>
            <a:r>
              <a:rPr lang="en-US" sz="2000" i="1" u="sng" dirty="0" smtClean="0">
                <a:solidFill>
                  <a:schemeClr val="tx1">
                    <a:lumMod val="65000"/>
                    <a:lumOff val="35000"/>
                  </a:schemeClr>
                </a:solidFill>
              </a:rPr>
              <a:t>48/2017  </a:t>
            </a:r>
            <a:r>
              <a:rPr lang="en-US" sz="2000" i="1" u="sng" dirty="0">
                <a:solidFill>
                  <a:schemeClr val="tx1">
                    <a:lumMod val="65000"/>
                    <a:lumOff val="35000"/>
                  </a:schemeClr>
                </a:solidFill>
              </a:rPr>
              <a:t>dated 13</a:t>
            </a:r>
            <a:r>
              <a:rPr lang="en-US" sz="2000" i="1" u="sng" baseline="30000" dirty="0">
                <a:solidFill>
                  <a:schemeClr val="tx1">
                    <a:lumMod val="65000"/>
                    <a:lumOff val="35000"/>
                  </a:schemeClr>
                </a:solidFill>
              </a:rPr>
              <a:t>th</a:t>
            </a:r>
            <a:r>
              <a:rPr lang="en-US" sz="2000" i="1" u="sng" dirty="0">
                <a:solidFill>
                  <a:schemeClr val="tx1">
                    <a:lumMod val="65000"/>
                    <a:lumOff val="35000"/>
                  </a:schemeClr>
                </a:solidFill>
              </a:rPr>
              <a:t> October 2017</a:t>
            </a:r>
            <a:r>
              <a:rPr lang="en-US" sz="2000" i="1" u="sng" dirty="0" smtClean="0">
                <a:solidFill>
                  <a:schemeClr val="tx1">
                    <a:lumMod val="65000"/>
                    <a:lumOff val="35000"/>
                  </a:schemeClr>
                </a:solidFill>
              </a:rPr>
              <a:t>:</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Major changes in 28% slab and GST reduced in case of restaurants</a:t>
            </a:r>
            <a:endParaRPr lang="en-US" sz="2000" i="1" dirty="0">
              <a:solidFill>
                <a:schemeClr val="tx1">
                  <a:lumMod val="65000"/>
                  <a:lumOff val="35000"/>
                </a:schemeClr>
              </a:solidFill>
            </a:endParaRPr>
          </a:p>
          <a:p>
            <a:pPr eaLnBrk="0" hangingPunct="0">
              <a:lnSpc>
                <a:spcPct val="150000"/>
              </a:lnSpc>
              <a:spcBef>
                <a:spcPts val="600"/>
              </a:spcBef>
              <a:spcAft>
                <a:spcPts val="600"/>
              </a:spcAft>
              <a:defRPr/>
            </a:pPr>
            <a:endParaRPr lang="en-US" sz="2000" i="1" dirty="0">
              <a:solidFill>
                <a:schemeClr val="tx1">
                  <a:lumMod val="65000"/>
                  <a:lumOff val="35000"/>
                </a:schemeClr>
              </a:solidFill>
            </a:endParaRPr>
          </a:p>
          <a:p>
            <a:pPr eaLnBrk="0" hangingPunct="0">
              <a:lnSpc>
                <a:spcPct val="150000"/>
              </a:lnSpc>
              <a:spcBef>
                <a:spcPts val="600"/>
              </a:spcBef>
              <a:spcAft>
                <a:spcPts val="600"/>
              </a:spcAft>
              <a:defRPr/>
            </a:pPr>
            <a:endParaRPr lang="en-US" sz="2000" i="1" u="sng" dirty="0" smtClean="0">
              <a:solidFill>
                <a:schemeClr val="tx1">
                  <a:lumMod val="65000"/>
                  <a:lumOff val="35000"/>
                </a:schemeClr>
              </a:solidFill>
            </a:endParaRP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GST RATE CHANGES</a:t>
            </a:r>
            <a:endParaRPr lang="en-US" sz="2400" b="1"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2203290133"/>
      </p:ext>
    </p:extLst>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spcBef>
                <a:spcPts val="600"/>
              </a:spcBef>
              <a:spcAft>
                <a:spcPts val="600"/>
              </a:spcAft>
              <a:defRPr/>
            </a:pPr>
            <a:r>
              <a:rPr lang="en-US" sz="2000" i="1" u="sng" dirty="0">
                <a:solidFill>
                  <a:schemeClr val="tx1">
                    <a:lumMod val="65000"/>
                    <a:lumOff val="35000"/>
                  </a:schemeClr>
                </a:solidFill>
              </a:rPr>
              <a:t>Notification No. 37/2017 (Rate) dated 13</a:t>
            </a:r>
            <a:r>
              <a:rPr lang="en-US" sz="2000" i="1" u="sng" baseline="30000" dirty="0">
                <a:solidFill>
                  <a:schemeClr val="tx1">
                    <a:lumMod val="65000"/>
                    <a:lumOff val="35000"/>
                  </a:schemeClr>
                </a:solidFill>
              </a:rPr>
              <a:t>th</a:t>
            </a:r>
            <a:r>
              <a:rPr lang="en-US" sz="2000" i="1" u="sng" dirty="0">
                <a:solidFill>
                  <a:schemeClr val="tx1">
                    <a:lumMod val="65000"/>
                    <a:lumOff val="35000"/>
                  </a:schemeClr>
                </a:solidFill>
              </a:rPr>
              <a:t> October 2017 (65% of applicable tax)</a:t>
            </a:r>
          </a:p>
          <a:p>
            <a:pPr eaLnBrk="0" hangingPunct="0">
              <a:spcBef>
                <a:spcPts val="600"/>
              </a:spcBef>
              <a:spcAft>
                <a:spcPts val="600"/>
              </a:spcAft>
              <a:defRPr/>
            </a:pPr>
            <a:r>
              <a:rPr lang="en-US" sz="2000" b="1" i="1" dirty="0">
                <a:solidFill>
                  <a:schemeClr val="tx1">
                    <a:lumMod val="65000"/>
                    <a:lumOff val="35000"/>
                  </a:schemeClr>
                </a:solidFill>
              </a:rPr>
              <a:t>Situation I- </a:t>
            </a:r>
          </a:p>
          <a:p>
            <a:pPr eaLnBrk="0" hangingPunct="0">
              <a:spcBef>
                <a:spcPts val="600"/>
              </a:spcBef>
              <a:spcAft>
                <a:spcPts val="600"/>
              </a:spcAft>
              <a:defRPr/>
            </a:pPr>
            <a:r>
              <a:rPr lang="en-US" sz="2000" i="1" dirty="0" smtClean="0">
                <a:solidFill>
                  <a:schemeClr val="tx1">
                    <a:lumMod val="65000"/>
                    <a:lumOff val="35000"/>
                  </a:schemeClr>
                </a:solidFill>
              </a:rPr>
              <a:t>The </a:t>
            </a:r>
            <a:r>
              <a:rPr lang="en-US" sz="2000" i="1" dirty="0">
                <a:solidFill>
                  <a:schemeClr val="tx1">
                    <a:lumMod val="65000"/>
                    <a:lumOff val="35000"/>
                  </a:schemeClr>
                </a:solidFill>
              </a:rPr>
              <a:t>Motor Vehicles was purchased by the lesser prior to 1st July, 2017 and supplied on lease before 1st July, 2017 </a:t>
            </a:r>
          </a:p>
          <a:p>
            <a:pPr eaLnBrk="0" hangingPunct="0">
              <a:spcBef>
                <a:spcPts val="600"/>
              </a:spcBef>
              <a:spcAft>
                <a:spcPts val="600"/>
              </a:spcAft>
              <a:defRPr/>
            </a:pPr>
            <a:r>
              <a:rPr lang="en-US" sz="2000" b="1" i="1" dirty="0">
                <a:solidFill>
                  <a:schemeClr val="tx1">
                    <a:lumMod val="65000"/>
                    <a:lumOff val="35000"/>
                  </a:schemeClr>
                </a:solidFill>
              </a:rPr>
              <a:t>Situation 2 </a:t>
            </a:r>
          </a:p>
          <a:p>
            <a:pPr eaLnBrk="0" hangingPunct="0">
              <a:spcBef>
                <a:spcPts val="600"/>
              </a:spcBef>
              <a:spcAft>
                <a:spcPts val="600"/>
              </a:spcAft>
              <a:defRPr/>
            </a:pPr>
            <a:r>
              <a:rPr lang="en-US" sz="2000" i="1" dirty="0" err="1">
                <a:solidFill>
                  <a:schemeClr val="tx1">
                    <a:lumMod val="65000"/>
                    <a:lumOff val="35000"/>
                  </a:schemeClr>
                </a:solidFill>
              </a:rPr>
              <a:t>i</a:t>
            </a:r>
            <a:r>
              <a:rPr lang="en-US" sz="2000" i="1" dirty="0">
                <a:solidFill>
                  <a:schemeClr val="tx1">
                    <a:lumMod val="65000"/>
                    <a:lumOff val="35000"/>
                  </a:schemeClr>
                </a:solidFill>
              </a:rPr>
              <a:t>. The supplier of Motor Vehicle is a registered person</a:t>
            </a:r>
          </a:p>
          <a:p>
            <a:pPr eaLnBrk="0" hangingPunct="0">
              <a:spcBef>
                <a:spcPts val="600"/>
              </a:spcBef>
              <a:spcAft>
                <a:spcPts val="600"/>
              </a:spcAft>
              <a:defRPr/>
            </a:pPr>
            <a:r>
              <a:rPr lang="en-US" sz="2000" i="1" dirty="0">
                <a:solidFill>
                  <a:schemeClr val="tx1">
                    <a:lumMod val="65000"/>
                    <a:lumOff val="35000"/>
                  </a:schemeClr>
                </a:solidFill>
              </a:rPr>
              <a:t>ii. Such supplier had purchased the Motor Vehicle prior to 1st July, 2017 and has not availed input tax credit of central excise duty, Value Added Tax or any other taxes paid on such vehicles</a:t>
            </a:r>
          </a:p>
          <a:p>
            <a:pPr eaLnBrk="0" hangingPunct="0">
              <a:spcBef>
                <a:spcPts val="600"/>
              </a:spcBef>
              <a:spcAft>
                <a:spcPts val="600"/>
              </a:spcAft>
              <a:defRPr/>
            </a:pPr>
            <a:endParaRPr lang="en-US" sz="2000" i="1" u="sng" dirty="0" smtClean="0">
              <a:solidFill>
                <a:schemeClr val="tx1">
                  <a:lumMod val="65000"/>
                  <a:lumOff val="35000"/>
                </a:schemeClr>
              </a:solidFill>
            </a:endParaRPr>
          </a:p>
          <a:p>
            <a:pPr eaLnBrk="0" hangingPunct="0">
              <a:spcBef>
                <a:spcPts val="600"/>
              </a:spcBef>
              <a:spcAft>
                <a:spcPts val="600"/>
              </a:spcAft>
              <a:defRPr/>
            </a:pPr>
            <a:r>
              <a:rPr lang="en-US" sz="2000" i="1" u="sng" dirty="0" smtClean="0">
                <a:solidFill>
                  <a:schemeClr val="tx1">
                    <a:lumMod val="65000"/>
                    <a:lumOff val="35000"/>
                  </a:schemeClr>
                </a:solidFill>
              </a:rPr>
              <a:t>Press </a:t>
            </a:r>
            <a:r>
              <a:rPr lang="en-US" sz="2000" i="1" u="sng" dirty="0">
                <a:solidFill>
                  <a:schemeClr val="tx1">
                    <a:lumMod val="65000"/>
                    <a:lumOff val="35000"/>
                  </a:schemeClr>
                </a:solidFill>
              </a:rPr>
              <a:t>Release on issue related to purchase and lease of Motor </a:t>
            </a:r>
            <a:r>
              <a:rPr lang="en-US" sz="2000" i="1" u="sng" dirty="0" smtClean="0">
                <a:solidFill>
                  <a:schemeClr val="tx1">
                    <a:lumMod val="65000"/>
                    <a:lumOff val="35000"/>
                  </a:schemeClr>
                </a:solidFill>
              </a:rPr>
              <a:t>vehicles dated 12</a:t>
            </a:r>
            <a:r>
              <a:rPr lang="en-US" sz="2000" i="1" u="sng" baseline="30000" dirty="0" smtClean="0">
                <a:solidFill>
                  <a:schemeClr val="tx1">
                    <a:lumMod val="65000"/>
                    <a:lumOff val="35000"/>
                  </a:schemeClr>
                </a:solidFill>
              </a:rPr>
              <a:t>th</a:t>
            </a:r>
            <a:r>
              <a:rPr lang="en-US" sz="2000" i="1" u="sng" dirty="0" smtClean="0">
                <a:solidFill>
                  <a:schemeClr val="tx1">
                    <a:lumMod val="65000"/>
                    <a:lumOff val="35000"/>
                  </a:schemeClr>
                </a:solidFill>
              </a:rPr>
              <a:t> October 2017</a:t>
            </a:r>
            <a:endParaRPr lang="en-US" sz="2000" i="1" u="sng" dirty="0">
              <a:solidFill>
                <a:schemeClr val="tx1">
                  <a:lumMod val="65000"/>
                  <a:lumOff val="35000"/>
                </a:schemeClr>
              </a:solidFill>
            </a:endParaRPr>
          </a:p>
          <a:p>
            <a:pPr eaLnBrk="0" hangingPunct="0">
              <a:spcBef>
                <a:spcPts val="600"/>
              </a:spcBef>
              <a:spcAft>
                <a:spcPts val="600"/>
              </a:spcAft>
              <a:defRPr/>
            </a:pPr>
            <a:r>
              <a:rPr lang="en-US" sz="2000" i="1" dirty="0" smtClean="0">
                <a:solidFill>
                  <a:schemeClr val="tx1">
                    <a:lumMod val="65000"/>
                    <a:lumOff val="35000"/>
                  </a:schemeClr>
                </a:solidFill>
              </a:rPr>
              <a:t>“In </a:t>
            </a:r>
            <a:r>
              <a:rPr lang="en-US" sz="2000" i="1" dirty="0">
                <a:solidFill>
                  <a:schemeClr val="tx1">
                    <a:lumMod val="65000"/>
                    <a:lumOff val="35000"/>
                  </a:schemeClr>
                </a:solidFill>
              </a:rPr>
              <a:t>order to provide relief to old/existing leases of motor vehicles, GST Council in </a:t>
            </a:r>
            <a:r>
              <a:rPr lang="en-US" sz="2000" i="1" dirty="0" smtClean="0">
                <a:solidFill>
                  <a:schemeClr val="tx1">
                    <a:lumMod val="65000"/>
                    <a:lumOff val="35000"/>
                  </a:schemeClr>
                </a:solidFill>
              </a:rPr>
              <a:t>its 22nd </a:t>
            </a:r>
            <a:r>
              <a:rPr lang="en-US" sz="2000" i="1" dirty="0">
                <a:solidFill>
                  <a:schemeClr val="tx1">
                    <a:lumMod val="65000"/>
                    <a:lumOff val="35000"/>
                  </a:schemeClr>
                </a:solidFill>
              </a:rPr>
              <a:t>meeting held on 6th October, 2017 took several decisions in respect of motor </a:t>
            </a:r>
            <a:r>
              <a:rPr lang="en-US" sz="2000" i="1" dirty="0" smtClean="0">
                <a:solidFill>
                  <a:schemeClr val="tx1">
                    <a:lumMod val="65000"/>
                    <a:lumOff val="35000"/>
                  </a:schemeClr>
                </a:solidFill>
              </a:rPr>
              <a:t>vehicles purchased </a:t>
            </a:r>
            <a:r>
              <a:rPr lang="en-US" sz="2000" i="1" dirty="0">
                <a:solidFill>
                  <a:schemeClr val="tx1">
                    <a:lumMod val="65000"/>
                    <a:lumOff val="35000"/>
                  </a:schemeClr>
                </a:solidFill>
              </a:rPr>
              <a:t>and leased prior to 1st July, </a:t>
            </a:r>
            <a:r>
              <a:rPr lang="en-US" sz="2000" i="1" dirty="0" smtClean="0">
                <a:solidFill>
                  <a:schemeClr val="tx1">
                    <a:lumMod val="65000"/>
                    <a:lumOff val="35000"/>
                  </a:schemeClr>
                </a:solidFill>
              </a:rPr>
              <a:t>2017”</a:t>
            </a:r>
          </a:p>
          <a:p>
            <a:pPr eaLnBrk="0" hangingPunct="0">
              <a:spcBef>
                <a:spcPts val="600"/>
              </a:spcBef>
              <a:spcAft>
                <a:spcPts val="600"/>
              </a:spcAft>
              <a:defRPr/>
            </a:pPr>
            <a:endParaRPr lang="en-US" sz="2000" i="1" dirty="0">
              <a:solidFill>
                <a:schemeClr val="tx1">
                  <a:lumMod val="65000"/>
                  <a:lumOff val="35000"/>
                </a:schemeClr>
              </a:solidFill>
            </a:endParaRP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LEASING OF CAR…</a:t>
            </a:r>
            <a:endParaRPr lang="en-US" sz="2400" b="1"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3233305327"/>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lnSpc>
                <a:spcPct val="150000"/>
              </a:lnSpc>
              <a:spcBef>
                <a:spcPts val="600"/>
              </a:spcBef>
              <a:spcAft>
                <a:spcPts val="600"/>
              </a:spcAft>
              <a:defRPr/>
            </a:pPr>
            <a:r>
              <a:rPr lang="en-US" sz="2000" i="1" u="sng" dirty="0" smtClean="0">
                <a:solidFill>
                  <a:schemeClr val="tx1">
                    <a:lumMod val="65000"/>
                    <a:lumOff val="35000"/>
                  </a:schemeClr>
                </a:solidFill>
              </a:rPr>
              <a:t>Possible views on sale of car:</a:t>
            </a:r>
            <a:endParaRPr lang="en-US" sz="2000" i="1" dirty="0">
              <a:solidFill>
                <a:schemeClr val="tx1">
                  <a:lumMod val="65000"/>
                  <a:lumOff val="35000"/>
                </a:schemeClr>
              </a:solidFill>
            </a:endParaRPr>
          </a:p>
          <a:p>
            <a:pPr marL="342900" indent="-342900" eaLnBrk="0" hangingPunct="0">
              <a:lnSpc>
                <a:spcPct val="150000"/>
              </a:lnSpc>
              <a:spcBef>
                <a:spcPts val="600"/>
              </a:spcBef>
              <a:spcAft>
                <a:spcPts val="600"/>
              </a:spcAft>
              <a:buFont typeface="Arial" panose="020B0604020202020204" pitchFamily="34" charset="0"/>
              <a:buChar char="•"/>
              <a:defRPr/>
            </a:pPr>
            <a:r>
              <a:rPr lang="en-US" sz="2000" b="1" i="1" dirty="0" smtClean="0">
                <a:solidFill>
                  <a:schemeClr val="tx1">
                    <a:lumMod val="65000"/>
                    <a:lumOff val="35000"/>
                  </a:schemeClr>
                </a:solidFill>
              </a:rPr>
              <a:t>No </a:t>
            </a:r>
            <a:r>
              <a:rPr lang="en-US" sz="2000" b="1" i="1" dirty="0">
                <a:solidFill>
                  <a:schemeClr val="tx1">
                    <a:lumMod val="65000"/>
                    <a:lumOff val="35000"/>
                  </a:schemeClr>
                </a:solidFill>
              </a:rPr>
              <a:t>GST </a:t>
            </a:r>
            <a:r>
              <a:rPr lang="en-US" sz="2000" i="1" dirty="0" smtClean="0">
                <a:solidFill>
                  <a:schemeClr val="tx1">
                    <a:lumMod val="65000"/>
                    <a:lumOff val="35000"/>
                  </a:schemeClr>
                </a:solidFill>
              </a:rPr>
              <a:t>(</a:t>
            </a:r>
            <a:r>
              <a:rPr lang="en-US" sz="2000" i="1" dirty="0" err="1">
                <a:solidFill>
                  <a:schemeClr val="tx1">
                    <a:lumMod val="65000"/>
                    <a:lumOff val="35000"/>
                  </a:schemeClr>
                </a:solidFill>
              </a:rPr>
              <a:t>Morarji</a:t>
            </a:r>
            <a:r>
              <a:rPr lang="en-US" sz="2000" i="1" dirty="0">
                <a:solidFill>
                  <a:schemeClr val="tx1">
                    <a:lumMod val="65000"/>
                    <a:lumOff val="35000"/>
                  </a:schemeClr>
                </a:solidFill>
              </a:rPr>
              <a:t> Brothers (I&amp;E) (P.) Ltd. v. State of Maharashtra [1995] 99 STC 117, Hon. Delhi High Court in the case of Panacea Biotech Ltd. v. Commissioner of Trade [2013] 52 NTN DX 171, Hon. Delhi High Court in the case of Anand Decors v. Commissioner of Trade &amp; Taxes [2015] 53 taxmann.com 235 (Delhi), High Court in Commissioner of Sales Tax v. </a:t>
            </a:r>
            <a:r>
              <a:rPr lang="en-US" sz="2000" i="1" dirty="0" err="1">
                <a:solidFill>
                  <a:schemeClr val="tx1">
                    <a:lumMod val="65000"/>
                    <a:lumOff val="35000"/>
                  </a:schemeClr>
                </a:solidFill>
              </a:rPr>
              <a:t>Sajjad</a:t>
            </a:r>
            <a:r>
              <a:rPr lang="en-US" sz="2000" i="1" dirty="0">
                <a:solidFill>
                  <a:schemeClr val="tx1">
                    <a:lumMod val="65000"/>
                    <a:lumOff val="35000"/>
                  </a:schemeClr>
                </a:solidFill>
              </a:rPr>
              <a:t> Hussain Automotive Service [1991] 82 STC 335] </a:t>
            </a:r>
            <a:endParaRPr lang="en-US" sz="2000" i="1" dirty="0" smtClean="0">
              <a:solidFill>
                <a:schemeClr val="tx1">
                  <a:lumMod val="65000"/>
                  <a:lumOff val="35000"/>
                </a:schemeClr>
              </a:solidFill>
            </a:endParaRPr>
          </a:p>
          <a:p>
            <a:pPr marL="342900" indent="-342900" eaLnBrk="0" hangingPunct="0">
              <a:lnSpc>
                <a:spcPct val="150000"/>
              </a:lnSpc>
              <a:spcBef>
                <a:spcPts val="600"/>
              </a:spcBef>
              <a:spcAft>
                <a:spcPts val="600"/>
              </a:spcAft>
              <a:buFont typeface="Arial" panose="020B0604020202020204" pitchFamily="34" charset="0"/>
              <a:buChar char="•"/>
              <a:defRPr/>
            </a:pPr>
            <a:r>
              <a:rPr lang="en-US" sz="2000" b="1" i="1" dirty="0" smtClean="0">
                <a:solidFill>
                  <a:schemeClr val="tx1">
                    <a:lumMod val="65000"/>
                    <a:lumOff val="35000"/>
                  </a:schemeClr>
                </a:solidFill>
              </a:rPr>
              <a:t>65% of (</a:t>
            </a:r>
            <a:r>
              <a:rPr lang="en-US" sz="2000" b="1" i="1" dirty="0">
                <a:solidFill>
                  <a:schemeClr val="tx1">
                    <a:lumMod val="65000"/>
                    <a:lumOff val="35000"/>
                  </a:schemeClr>
                </a:solidFill>
              </a:rPr>
              <a:t>28% GST + Applicable </a:t>
            </a:r>
            <a:r>
              <a:rPr lang="en-US" sz="2000" b="1" i="1" dirty="0" err="1">
                <a:solidFill>
                  <a:schemeClr val="tx1">
                    <a:lumMod val="65000"/>
                    <a:lumOff val="35000"/>
                  </a:schemeClr>
                </a:solidFill>
              </a:rPr>
              <a:t>cess</a:t>
            </a:r>
            <a:r>
              <a:rPr lang="en-US" sz="2000" b="1" i="1" dirty="0">
                <a:solidFill>
                  <a:schemeClr val="tx1">
                    <a:lumMod val="65000"/>
                    <a:lumOff val="35000"/>
                  </a:schemeClr>
                </a:solidFill>
              </a:rPr>
              <a:t> of 17% to 22</a:t>
            </a:r>
            <a:r>
              <a:rPr lang="en-US" sz="2000" b="1" i="1" dirty="0" smtClean="0">
                <a:solidFill>
                  <a:schemeClr val="tx1">
                    <a:lumMod val="65000"/>
                    <a:lumOff val="35000"/>
                  </a:schemeClr>
                </a:solidFill>
              </a:rPr>
              <a:t>%)</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b="1" i="1" dirty="0">
                <a:solidFill>
                  <a:schemeClr val="tx1">
                    <a:lumMod val="65000"/>
                    <a:lumOff val="35000"/>
                  </a:schemeClr>
                </a:solidFill>
              </a:rPr>
              <a:t>28% GST + Applicable </a:t>
            </a:r>
            <a:r>
              <a:rPr lang="en-US" sz="2000" b="1" i="1" dirty="0" err="1">
                <a:solidFill>
                  <a:schemeClr val="tx1">
                    <a:lumMod val="65000"/>
                    <a:lumOff val="35000"/>
                  </a:schemeClr>
                </a:solidFill>
              </a:rPr>
              <a:t>cess</a:t>
            </a:r>
            <a:r>
              <a:rPr lang="en-US" sz="2000" b="1" i="1" dirty="0">
                <a:solidFill>
                  <a:schemeClr val="tx1">
                    <a:lumMod val="65000"/>
                    <a:lumOff val="35000"/>
                  </a:schemeClr>
                </a:solidFill>
              </a:rPr>
              <a:t> of 17% to 22%</a:t>
            </a:r>
          </a:p>
          <a:p>
            <a:pPr marL="342900" indent="-342900" eaLnBrk="0" hangingPunct="0">
              <a:lnSpc>
                <a:spcPct val="150000"/>
              </a:lnSpc>
              <a:spcBef>
                <a:spcPts val="600"/>
              </a:spcBef>
              <a:spcAft>
                <a:spcPts val="600"/>
              </a:spcAft>
              <a:buFont typeface="Arial" panose="020B0604020202020204" pitchFamily="34" charset="0"/>
              <a:buChar char="•"/>
              <a:defRPr/>
            </a:pPr>
            <a:endParaRPr lang="en-US" sz="2000" b="1" i="1" dirty="0">
              <a:solidFill>
                <a:schemeClr val="tx1">
                  <a:lumMod val="65000"/>
                  <a:lumOff val="35000"/>
                </a:schemeClr>
              </a:solidFill>
            </a:endParaRPr>
          </a:p>
          <a:p>
            <a:pPr eaLnBrk="0" hangingPunct="0">
              <a:lnSpc>
                <a:spcPct val="150000"/>
              </a:lnSpc>
              <a:spcBef>
                <a:spcPts val="600"/>
              </a:spcBef>
              <a:spcAft>
                <a:spcPts val="600"/>
              </a:spcAft>
              <a:defRPr/>
            </a:pPr>
            <a:endParaRPr lang="en-US" sz="2000" i="1" dirty="0" smtClean="0">
              <a:solidFill>
                <a:schemeClr val="tx1">
                  <a:lumMod val="65000"/>
                  <a:lumOff val="35000"/>
                </a:schemeClr>
              </a:solidFill>
            </a:endParaRPr>
          </a:p>
          <a:p>
            <a:pPr eaLnBrk="0" hangingPunct="0">
              <a:lnSpc>
                <a:spcPct val="150000"/>
              </a:lnSpc>
              <a:spcBef>
                <a:spcPts val="600"/>
              </a:spcBef>
              <a:spcAft>
                <a:spcPts val="600"/>
              </a:spcAft>
              <a:defRPr/>
            </a:pPr>
            <a:endParaRPr lang="en-US" sz="2000" i="1" dirty="0">
              <a:solidFill>
                <a:schemeClr val="tx1">
                  <a:lumMod val="65000"/>
                  <a:lumOff val="35000"/>
                </a:schemeClr>
              </a:solidFill>
            </a:endParaRP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smtClean="0">
                <a:solidFill>
                  <a:schemeClr val="bg1"/>
                </a:solidFill>
                <a:latin typeface="+mn-lt"/>
                <a:cs typeface="Arial" panose="020B0604020202020204" pitchFamily="34" charset="0"/>
              </a:rPr>
              <a:t>…LEASING OF CAR</a:t>
            </a:r>
            <a:endParaRPr lang="en-US" sz="2400" b="1" dirty="0">
              <a:solidFill>
                <a:schemeClr val="bg1"/>
              </a:solidFill>
              <a:latin typeface="+mn-lt"/>
              <a:cs typeface="Arial" panose="020B0604020202020204" pitchFamily="34" charset="0"/>
            </a:endParaRPr>
          </a:p>
        </p:txBody>
      </p:sp>
    </p:spTree>
    <p:extLst>
      <p:ext uri="{BB962C8B-B14F-4D97-AF65-F5344CB8AC3E}">
        <p14:creationId xmlns:p14="http://schemas.microsoft.com/office/powerpoint/2010/main" val="1061629924"/>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4872039" y="6237288"/>
            <a:ext cx="22786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a:hlinkClick r:id="rId3"/>
              </a:rPr>
              <a:t>Powerpoint Templates</a:t>
            </a:r>
            <a:endParaRPr lang="fr-FR" altLang="en-US"/>
          </a:p>
        </p:txBody>
      </p:sp>
      <p:pic>
        <p:nvPicPr>
          <p:cNvPr id="2059" name="Picture 11" descr="ImdesImfdsnizeage1fdsnlaopage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054" name="Text Box 6"/>
          <p:cNvSpPr txBox="1">
            <a:spLocks noChangeArrowheads="1"/>
          </p:cNvSpPr>
          <p:nvPr/>
        </p:nvSpPr>
        <p:spPr bwMode="auto">
          <a:xfrm>
            <a:off x="958157" y="1284896"/>
            <a:ext cx="5668539"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sz="4000" b="1" dirty="0" smtClean="0">
                <a:solidFill>
                  <a:srgbClr val="002060"/>
                </a:solidFill>
                <a:latin typeface="Verdana" panose="020B0604030504040204" pitchFamily="34" charset="0"/>
              </a:rPr>
              <a:t>GST ON ADVANCES</a:t>
            </a:r>
          </a:p>
        </p:txBody>
      </p:sp>
      <p:sp>
        <p:nvSpPr>
          <p:cNvPr id="2" name="Slide Number Placeholder 1"/>
          <p:cNvSpPr>
            <a:spLocks noGrp="1"/>
          </p:cNvSpPr>
          <p:nvPr>
            <p:ph type="sldNum" sz="quarter" idx="12"/>
          </p:nvPr>
        </p:nvSpPr>
        <p:spPr/>
        <p:txBody>
          <a:bodyPr/>
          <a:lstStyle/>
          <a:p>
            <a:fld id="{3D11B78B-7584-4080-BE2B-168B9AEEC979}" type="slidenum">
              <a:rPr lang="en-US" smtClean="0"/>
              <a:pPr/>
              <a:t>7</a:t>
            </a:fld>
            <a:endParaRPr lang="en-US"/>
          </a:p>
        </p:txBody>
      </p:sp>
      <p:sp>
        <p:nvSpPr>
          <p:cNvPr id="3" name="Footer Placeholder 2"/>
          <p:cNvSpPr>
            <a:spLocks noGrp="1"/>
          </p:cNvSpPr>
          <p:nvPr>
            <p:ph type="ftr" sz="quarter" idx="11"/>
          </p:nvPr>
        </p:nvSpPr>
        <p:spPr/>
        <p:txBody>
          <a:bodyPr/>
          <a:lstStyle/>
          <a:p>
            <a:r>
              <a:rPr lang="en-US" smtClean="0"/>
              <a:t>Subodh Vora &amp; Co., Chartered Accountants. All rights reserved</a:t>
            </a:r>
            <a:endParaRPr lang="en-US"/>
          </a:p>
        </p:txBody>
      </p:sp>
    </p:spTree>
    <p:extLst>
      <p:ext uri="{BB962C8B-B14F-4D97-AF65-F5344CB8AC3E}">
        <p14:creationId xmlns:p14="http://schemas.microsoft.com/office/powerpoint/2010/main" val="3884249567"/>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60332"/>
            <a:ext cx="10178143" cy="802058"/>
          </a:xfrm>
        </p:spPr>
        <p:txBody>
          <a:bodyPr>
            <a:normAutofit/>
          </a:bodyPr>
          <a:lstStyle/>
          <a:p>
            <a:endParaRPr lang="en-US" sz="3200" b="1" dirty="0">
              <a:solidFill>
                <a:schemeClr val="tx1">
                  <a:lumMod val="65000"/>
                  <a:lumOff val="35000"/>
                </a:schemeClr>
              </a:solidFill>
              <a:latin typeface="Verdana" panose="020B0604030504040204" pitchFamily="34" charset="0"/>
              <a:ea typeface="Verdana" panose="020B0604030504040204" pitchFamily="34" charset="0"/>
              <a:cs typeface="Verdana" panose="020B0604030504040204" pitchFamily="34" charset="0"/>
            </a:endParaRPr>
          </a:p>
        </p:txBody>
      </p:sp>
      <p:sp>
        <p:nvSpPr>
          <p:cNvPr id="29" name="Footer Placeholder 4"/>
          <p:cNvSpPr>
            <a:spLocks noGrp="1"/>
          </p:cNvSpPr>
          <p:nvPr>
            <p:ph type="ftr" sz="quarter" idx="11"/>
          </p:nvPr>
        </p:nvSpPr>
        <p:spPr>
          <a:xfrm>
            <a:off x="4038600" y="6538005"/>
            <a:ext cx="4114800" cy="365125"/>
          </a:xfrm>
        </p:spPr>
        <p:txBody>
          <a:bodyPr/>
          <a:lstStyle/>
          <a:p>
            <a:r>
              <a:rPr lang="en-US" dirty="0" smtClean="0"/>
              <a:t>Subodh Vora &amp; Co., Chartered Accountants. All rights reserved</a:t>
            </a:r>
            <a:endParaRPr lang="en-US" dirty="0"/>
          </a:p>
        </p:txBody>
      </p:sp>
      <p:graphicFrame>
        <p:nvGraphicFramePr>
          <p:cNvPr id="2" name="Diagram 1"/>
          <p:cNvGraphicFramePr/>
          <p:nvPr>
            <p:extLst/>
          </p:nvPr>
        </p:nvGraphicFramePr>
        <p:xfrm>
          <a:off x="423634" y="748822"/>
          <a:ext cx="11001829" cy="55655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Round Diagonal Corner Rectangle 5"/>
          <p:cNvSpPr>
            <a:spLocks noChangeArrowheads="1"/>
          </p:cNvSpPr>
          <p:nvPr/>
        </p:nvSpPr>
        <p:spPr bwMode="auto">
          <a:xfrm>
            <a:off x="290286" y="899886"/>
            <a:ext cx="11509827" cy="5821589"/>
          </a:xfrm>
          <a:prstGeom prst="round2DiagRect">
            <a:avLst/>
          </a:prstGeom>
          <a:ln>
            <a:headEnd/>
            <a:tailEnd/>
          </a:ln>
        </p:spPr>
        <p:style>
          <a:lnRef idx="2">
            <a:schemeClr val="accent1"/>
          </a:lnRef>
          <a:fillRef idx="1">
            <a:schemeClr val="lt1"/>
          </a:fillRef>
          <a:effectRef idx="0">
            <a:schemeClr val="accent1"/>
          </a:effectRef>
          <a:fontRef idx="minor">
            <a:schemeClr val="dk1"/>
          </a:fontRef>
        </p:style>
        <p:txBody>
          <a:bodyPr wrap="square" numCol="1" anchor="t" anchorCtr="0">
            <a:noAutofit/>
          </a:bodyPr>
          <a:lstStyle/>
          <a:p>
            <a:pPr eaLnBrk="0" hangingPunct="0">
              <a:lnSpc>
                <a:spcPct val="150000"/>
              </a:lnSpc>
              <a:spcBef>
                <a:spcPts val="600"/>
              </a:spcBef>
              <a:spcAft>
                <a:spcPts val="600"/>
              </a:spcAft>
              <a:defRPr/>
            </a:pPr>
            <a:r>
              <a:rPr lang="en-US" sz="2000" i="1" u="sng" dirty="0" smtClean="0">
                <a:solidFill>
                  <a:schemeClr val="tx1">
                    <a:lumMod val="65000"/>
                    <a:lumOff val="35000"/>
                  </a:schemeClr>
                </a:solidFill>
              </a:rPr>
              <a:t>Notification </a:t>
            </a:r>
            <a:r>
              <a:rPr lang="en-US" sz="2000" i="1" u="sng" dirty="0">
                <a:solidFill>
                  <a:schemeClr val="tx1">
                    <a:lumMod val="65000"/>
                    <a:lumOff val="35000"/>
                  </a:schemeClr>
                </a:solidFill>
              </a:rPr>
              <a:t>No. </a:t>
            </a:r>
            <a:r>
              <a:rPr lang="en-US" sz="2000" i="1" u="sng" dirty="0" smtClean="0">
                <a:solidFill>
                  <a:schemeClr val="tx1">
                    <a:lumMod val="65000"/>
                    <a:lumOff val="35000"/>
                  </a:schemeClr>
                </a:solidFill>
              </a:rPr>
              <a:t>40/2017 dated 13.10.2017</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No </a:t>
            </a:r>
            <a:r>
              <a:rPr lang="en-US" sz="2000" i="1" dirty="0">
                <a:solidFill>
                  <a:schemeClr val="tx1">
                    <a:lumMod val="65000"/>
                    <a:lumOff val="35000"/>
                  </a:schemeClr>
                </a:solidFill>
              </a:rPr>
              <a:t>tax on advances received against goods </a:t>
            </a:r>
            <a:r>
              <a:rPr lang="en-US" sz="2000" i="1" dirty="0" smtClean="0">
                <a:solidFill>
                  <a:schemeClr val="tx1">
                    <a:lumMod val="65000"/>
                    <a:lumOff val="35000"/>
                  </a:schemeClr>
                </a:solidFill>
              </a:rPr>
              <a:t>if aggregate turnover in preceding financial year does not exceed INR 1.5 Crore </a:t>
            </a:r>
          </a:p>
          <a:p>
            <a:pPr eaLnBrk="0" hangingPunct="0">
              <a:lnSpc>
                <a:spcPct val="150000"/>
              </a:lnSpc>
              <a:spcBef>
                <a:spcPts val="600"/>
              </a:spcBef>
              <a:spcAft>
                <a:spcPts val="600"/>
              </a:spcAft>
              <a:defRPr/>
            </a:pPr>
            <a:r>
              <a:rPr lang="en-US" sz="2000" i="1" u="sng" dirty="0" smtClean="0">
                <a:solidFill>
                  <a:schemeClr val="tx1">
                    <a:lumMod val="65000"/>
                    <a:lumOff val="35000"/>
                  </a:schemeClr>
                </a:solidFill>
              </a:rPr>
              <a:t>Notification </a:t>
            </a:r>
            <a:r>
              <a:rPr lang="en-US" sz="2000" i="1" u="sng" dirty="0">
                <a:solidFill>
                  <a:schemeClr val="tx1">
                    <a:lumMod val="65000"/>
                    <a:lumOff val="35000"/>
                  </a:schemeClr>
                </a:solidFill>
              </a:rPr>
              <a:t>No. </a:t>
            </a:r>
            <a:r>
              <a:rPr lang="en-US" sz="2000" i="1" u="sng" dirty="0" smtClean="0">
                <a:solidFill>
                  <a:schemeClr val="tx1">
                    <a:lumMod val="65000"/>
                    <a:lumOff val="35000"/>
                  </a:schemeClr>
                </a:solidFill>
              </a:rPr>
              <a:t>66/2017 dated 15.11.2017:</a:t>
            </a:r>
          </a:p>
          <a:p>
            <a:pPr marL="342900" indent="-342900" eaLnBrk="0" hangingPunct="0">
              <a:lnSpc>
                <a:spcPct val="150000"/>
              </a:lnSpc>
              <a:spcBef>
                <a:spcPts val="600"/>
              </a:spcBef>
              <a:spcAft>
                <a:spcPts val="600"/>
              </a:spcAft>
              <a:buFont typeface="Arial" panose="020B0604020202020204" pitchFamily="34" charset="0"/>
              <a:buChar char="•"/>
              <a:defRPr/>
            </a:pPr>
            <a:r>
              <a:rPr lang="en-US" sz="2000" i="1" dirty="0" smtClean="0">
                <a:solidFill>
                  <a:schemeClr val="tx1">
                    <a:lumMod val="65000"/>
                    <a:lumOff val="35000"/>
                  </a:schemeClr>
                </a:solidFill>
              </a:rPr>
              <a:t>No tax on advances for supply of goods for all registered persons</a:t>
            </a:r>
          </a:p>
        </p:txBody>
      </p:sp>
      <p:sp>
        <p:nvSpPr>
          <p:cNvPr id="7" name="Title 1"/>
          <p:cNvSpPr txBox="1">
            <a:spLocks/>
          </p:cNvSpPr>
          <p:nvPr/>
        </p:nvSpPr>
        <p:spPr>
          <a:xfrm>
            <a:off x="79828" y="133457"/>
            <a:ext cx="12032343" cy="503548"/>
          </a:xfrm>
          <a:prstGeom prst="round2DiagRect">
            <a:avLst/>
          </a:prstGeom>
          <a:solidFill>
            <a:srgbClr val="00B0F0"/>
          </a:solidFill>
          <a:ln>
            <a:solidFill>
              <a:srgbClr val="00B0F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2400" b="1" dirty="0">
                <a:solidFill>
                  <a:schemeClr val="bg1"/>
                </a:solidFill>
                <a:latin typeface="+mn-lt"/>
                <a:cs typeface="Arial" panose="020B0604020202020204" pitchFamily="34" charset="0"/>
              </a:rPr>
              <a:t>GST on case of advances against goods</a:t>
            </a:r>
          </a:p>
        </p:txBody>
      </p:sp>
    </p:spTree>
    <p:extLst>
      <p:ext uri="{BB962C8B-B14F-4D97-AF65-F5344CB8AC3E}">
        <p14:creationId xmlns:p14="http://schemas.microsoft.com/office/powerpoint/2010/main" val="3289683796"/>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0" name="Text Box 12"/>
          <p:cNvSpPr txBox="1">
            <a:spLocks noChangeArrowheads="1"/>
          </p:cNvSpPr>
          <p:nvPr/>
        </p:nvSpPr>
        <p:spPr bwMode="auto">
          <a:xfrm>
            <a:off x="4872039" y="6237288"/>
            <a:ext cx="22786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a:hlinkClick r:id="rId3"/>
              </a:rPr>
              <a:t>Powerpoint Templates</a:t>
            </a:r>
            <a:endParaRPr lang="fr-FR" altLang="en-US"/>
          </a:p>
        </p:txBody>
      </p:sp>
      <p:pic>
        <p:nvPicPr>
          <p:cNvPr id="2059" name="Picture 11" descr="ImdesImfdsnizeage1fdsnlaopage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054" name="Text Box 6"/>
          <p:cNvSpPr txBox="1">
            <a:spLocks noChangeArrowheads="1"/>
          </p:cNvSpPr>
          <p:nvPr/>
        </p:nvSpPr>
        <p:spPr bwMode="auto">
          <a:xfrm>
            <a:off x="958157" y="1284896"/>
            <a:ext cx="360547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fr-FR" altLang="en-US" sz="4000" b="1" dirty="0" smtClean="0">
                <a:solidFill>
                  <a:srgbClr val="002060"/>
                </a:solidFill>
                <a:latin typeface="Verdana" panose="020B0604030504040204" pitchFamily="34" charset="0"/>
              </a:rPr>
              <a:t>EXPORTERS</a:t>
            </a:r>
          </a:p>
        </p:txBody>
      </p:sp>
      <p:sp>
        <p:nvSpPr>
          <p:cNvPr id="2" name="Slide Number Placeholder 1"/>
          <p:cNvSpPr>
            <a:spLocks noGrp="1"/>
          </p:cNvSpPr>
          <p:nvPr>
            <p:ph type="sldNum" sz="quarter" idx="12"/>
          </p:nvPr>
        </p:nvSpPr>
        <p:spPr/>
        <p:txBody>
          <a:bodyPr/>
          <a:lstStyle/>
          <a:p>
            <a:fld id="{3D11B78B-7584-4080-BE2B-168B9AEEC979}" type="slidenum">
              <a:rPr lang="en-US" smtClean="0"/>
              <a:pPr/>
              <a:t>9</a:t>
            </a:fld>
            <a:endParaRPr lang="en-US"/>
          </a:p>
        </p:txBody>
      </p:sp>
      <p:sp>
        <p:nvSpPr>
          <p:cNvPr id="3" name="Footer Placeholder 2"/>
          <p:cNvSpPr>
            <a:spLocks noGrp="1"/>
          </p:cNvSpPr>
          <p:nvPr>
            <p:ph type="ftr" sz="quarter" idx="11"/>
          </p:nvPr>
        </p:nvSpPr>
        <p:spPr/>
        <p:txBody>
          <a:bodyPr/>
          <a:lstStyle/>
          <a:p>
            <a:r>
              <a:rPr lang="en-US" smtClean="0"/>
              <a:t>Subodh Vora &amp; Co., Chartered Accountants. All rights reserved</a:t>
            </a:r>
            <a:endParaRPr lang="en-US"/>
          </a:p>
        </p:txBody>
      </p:sp>
    </p:spTree>
    <p:extLst>
      <p:ext uri="{BB962C8B-B14F-4D97-AF65-F5344CB8AC3E}">
        <p14:creationId xmlns:p14="http://schemas.microsoft.com/office/powerpoint/2010/main" val="1006253883"/>
      </p:ext>
    </p:extLst>
  </p:cSld>
  <p:clrMapOvr>
    <a:masterClrMapping/>
  </p:clrMapOvr>
  <p:transition spd="med"/>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3685</TotalTime>
  <Words>2269</Words>
  <Application>Microsoft Office PowerPoint</Application>
  <PresentationFormat>Widescreen</PresentationFormat>
  <Paragraphs>293</Paragraphs>
  <Slides>29</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Calibri Light</vt:lpstr>
      <vt:lpstr>Times New Roman</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Food &amp; Drinks sold above MRP</dc:title>
  <dc:creator>Kush</dc:creator>
  <cp:lastModifiedBy>Khush</cp:lastModifiedBy>
  <cp:revision>538</cp:revision>
  <cp:lastPrinted>2016-04-18T08:18:53Z</cp:lastPrinted>
  <dcterms:created xsi:type="dcterms:W3CDTF">2016-01-26T08:35:50Z</dcterms:created>
  <dcterms:modified xsi:type="dcterms:W3CDTF">2017-11-25T08:22:02Z</dcterms:modified>
</cp:coreProperties>
</file>