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81" r:id="rId2"/>
    <p:sldId id="351" r:id="rId3"/>
    <p:sldId id="374" r:id="rId4"/>
    <p:sldId id="387" r:id="rId5"/>
    <p:sldId id="388" r:id="rId6"/>
    <p:sldId id="375" r:id="rId7"/>
    <p:sldId id="389" r:id="rId8"/>
    <p:sldId id="390" r:id="rId9"/>
    <p:sldId id="391" r:id="rId10"/>
    <p:sldId id="392" r:id="rId11"/>
    <p:sldId id="393" r:id="rId12"/>
    <p:sldId id="394" r:id="rId13"/>
    <p:sldId id="395" r:id="rId14"/>
    <p:sldId id="396" r:id="rId15"/>
    <p:sldId id="397" r:id="rId16"/>
    <p:sldId id="398" r:id="rId17"/>
    <p:sldId id="399" r:id="rId18"/>
    <p:sldId id="307" r:id="rId19"/>
  </p:sldIdLst>
  <p:sldSz cx="12192000" cy="6858000"/>
  <p:notesSz cx="6735763" cy="98694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60"/>
  </p:normalViewPr>
  <p:slideViewPr>
    <p:cSldViewPr snapToGrid="0">
      <p:cViewPr varScale="1">
        <p:scale>
          <a:sx n="66" d="100"/>
          <a:sy n="66" d="100"/>
        </p:scale>
        <p:origin x="804"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19123" cy="49445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15178" y="1"/>
            <a:ext cx="2919123" cy="494454"/>
          </a:xfrm>
          <a:prstGeom prst="rect">
            <a:avLst/>
          </a:prstGeom>
        </p:spPr>
        <p:txBody>
          <a:bodyPr vert="horz" lIns="91440" tIns="45720" rIns="91440" bIns="45720" rtlCol="0"/>
          <a:lstStyle>
            <a:lvl1pPr algn="r">
              <a:defRPr sz="1200"/>
            </a:lvl1pPr>
          </a:lstStyle>
          <a:p>
            <a:fld id="{48C1353A-0032-4565-9AA2-83ADD85EEC3E}" type="datetimeFigureOut">
              <a:rPr lang="en-US" smtClean="0"/>
              <a:t>16/05/2017</a:t>
            </a:fld>
            <a:endParaRPr lang="en-US"/>
          </a:p>
        </p:txBody>
      </p:sp>
      <p:sp>
        <p:nvSpPr>
          <p:cNvPr id="4" name="Footer Placeholder 3"/>
          <p:cNvSpPr>
            <a:spLocks noGrp="1"/>
          </p:cNvSpPr>
          <p:nvPr>
            <p:ph type="ftr" sz="quarter" idx="2"/>
          </p:nvPr>
        </p:nvSpPr>
        <p:spPr>
          <a:xfrm>
            <a:off x="0" y="9375035"/>
            <a:ext cx="2919123" cy="49445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15178" y="9375035"/>
            <a:ext cx="2919123" cy="494453"/>
          </a:xfrm>
          <a:prstGeom prst="rect">
            <a:avLst/>
          </a:prstGeom>
        </p:spPr>
        <p:txBody>
          <a:bodyPr vert="horz" lIns="91440" tIns="45720" rIns="91440" bIns="45720" rtlCol="0" anchor="b"/>
          <a:lstStyle>
            <a:lvl1pPr algn="r">
              <a:defRPr sz="1200"/>
            </a:lvl1pPr>
          </a:lstStyle>
          <a:p>
            <a:fld id="{7A266960-EE5A-41A8-A4AF-2918B662DB12}" type="slidenum">
              <a:rPr lang="en-US" smtClean="0"/>
              <a:t>‹#›</a:t>
            </a:fld>
            <a:endParaRPr lang="en-US"/>
          </a:p>
        </p:txBody>
      </p:sp>
    </p:spTree>
    <p:extLst>
      <p:ext uri="{BB962C8B-B14F-4D97-AF65-F5344CB8AC3E}">
        <p14:creationId xmlns:p14="http://schemas.microsoft.com/office/powerpoint/2010/main" val="452469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19123" cy="49445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5178" y="1"/>
            <a:ext cx="2919123" cy="494454"/>
          </a:xfrm>
          <a:prstGeom prst="rect">
            <a:avLst/>
          </a:prstGeom>
        </p:spPr>
        <p:txBody>
          <a:bodyPr vert="horz" lIns="91440" tIns="45720" rIns="91440" bIns="45720" rtlCol="0"/>
          <a:lstStyle>
            <a:lvl1pPr algn="r">
              <a:defRPr sz="1200"/>
            </a:lvl1pPr>
          </a:lstStyle>
          <a:p>
            <a:fld id="{46ECC5E2-1ABA-4CC3-B02C-1C68715BF558}" type="datetimeFigureOut">
              <a:rPr lang="en-US" smtClean="0"/>
              <a:pPr/>
              <a:t>16/05/2017</a:t>
            </a:fld>
            <a:endParaRPr lang="en-US"/>
          </a:p>
        </p:txBody>
      </p:sp>
      <p:sp>
        <p:nvSpPr>
          <p:cNvPr id="4" name="Slide Image Placeholder 3"/>
          <p:cNvSpPr>
            <a:spLocks noGrp="1" noRot="1" noChangeAspect="1"/>
          </p:cNvSpPr>
          <p:nvPr>
            <p:ph type="sldImg" idx="2"/>
          </p:nvPr>
        </p:nvSpPr>
        <p:spPr>
          <a:xfrm>
            <a:off x="407988" y="1233488"/>
            <a:ext cx="5919787" cy="3330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869" y="4750345"/>
            <a:ext cx="5388026" cy="3885458"/>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5035"/>
            <a:ext cx="2919123" cy="49445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5178" y="9375035"/>
            <a:ext cx="2919123" cy="494453"/>
          </a:xfrm>
          <a:prstGeom prst="rect">
            <a:avLst/>
          </a:prstGeom>
        </p:spPr>
        <p:txBody>
          <a:bodyPr vert="horz" lIns="91440" tIns="45720" rIns="91440" bIns="45720" rtlCol="0" anchor="b"/>
          <a:lstStyle>
            <a:lvl1pPr algn="r">
              <a:defRPr sz="1200"/>
            </a:lvl1pPr>
          </a:lstStyle>
          <a:p>
            <a:fld id="{5FEE8A58-7ED2-4FFD-9D66-F20937CE1253}" type="slidenum">
              <a:rPr lang="en-US" smtClean="0"/>
              <a:pPr/>
              <a:t>‹#›</a:t>
            </a:fld>
            <a:endParaRPr lang="en-US"/>
          </a:p>
        </p:txBody>
      </p:sp>
    </p:spTree>
    <p:extLst>
      <p:ext uri="{BB962C8B-B14F-4D97-AF65-F5344CB8AC3E}">
        <p14:creationId xmlns:p14="http://schemas.microsoft.com/office/powerpoint/2010/main" val="31318026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5FEE8A58-7ED2-4FFD-9D66-F20937CE1253}"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EE8A58-7ED2-4FFD-9D66-F20937CE1253}" type="slidenum">
              <a:rPr lang="en-US" smtClean="0"/>
              <a:pPr/>
              <a:t>11</a:t>
            </a:fld>
            <a:endParaRPr lang="en-US"/>
          </a:p>
        </p:txBody>
      </p:sp>
    </p:spTree>
    <p:extLst>
      <p:ext uri="{BB962C8B-B14F-4D97-AF65-F5344CB8AC3E}">
        <p14:creationId xmlns:p14="http://schemas.microsoft.com/office/powerpoint/2010/main" val="14680586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EE8A58-7ED2-4FFD-9D66-F20937CE1253}" type="slidenum">
              <a:rPr lang="en-US" smtClean="0"/>
              <a:pPr/>
              <a:t>12</a:t>
            </a:fld>
            <a:endParaRPr lang="en-US"/>
          </a:p>
        </p:txBody>
      </p:sp>
    </p:spTree>
    <p:extLst>
      <p:ext uri="{BB962C8B-B14F-4D97-AF65-F5344CB8AC3E}">
        <p14:creationId xmlns:p14="http://schemas.microsoft.com/office/powerpoint/2010/main" val="5554286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EE8A58-7ED2-4FFD-9D66-F20937CE1253}" type="slidenum">
              <a:rPr lang="en-US" smtClean="0"/>
              <a:pPr/>
              <a:t>13</a:t>
            </a:fld>
            <a:endParaRPr lang="en-US"/>
          </a:p>
        </p:txBody>
      </p:sp>
    </p:spTree>
    <p:extLst>
      <p:ext uri="{BB962C8B-B14F-4D97-AF65-F5344CB8AC3E}">
        <p14:creationId xmlns:p14="http://schemas.microsoft.com/office/powerpoint/2010/main" val="36771352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EE8A58-7ED2-4FFD-9D66-F20937CE1253}" type="slidenum">
              <a:rPr lang="en-US" smtClean="0"/>
              <a:pPr/>
              <a:t>14</a:t>
            </a:fld>
            <a:endParaRPr lang="en-US"/>
          </a:p>
        </p:txBody>
      </p:sp>
    </p:spTree>
    <p:extLst>
      <p:ext uri="{BB962C8B-B14F-4D97-AF65-F5344CB8AC3E}">
        <p14:creationId xmlns:p14="http://schemas.microsoft.com/office/powerpoint/2010/main" val="3745371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5FEE8A58-7ED2-4FFD-9D66-F20937CE1253}" type="slidenum">
              <a:rPr lang="en-US" smtClean="0"/>
              <a:pPr/>
              <a:t>15</a:t>
            </a:fld>
            <a:endParaRPr lang="en-US"/>
          </a:p>
        </p:txBody>
      </p:sp>
    </p:spTree>
    <p:extLst>
      <p:ext uri="{BB962C8B-B14F-4D97-AF65-F5344CB8AC3E}">
        <p14:creationId xmlns:p14="http://schemas.microsoft.com/office/powerpoint/2010/main" val="22022845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EE8A58-7ED2-4FFD-9D66-F20937CE1253}" type="slidenum">
              <a:rPr lang="en-US" smtClean="0"/>
              <a:pPr/>
              <a:t>16</a:t>
            </a:fld>
            <a:endParaRPr lang="en-US"/>
          </a:p>
        </p:txBody>
      </p:sp>
    </p:spTree>
    <p:extLst>
      <p:ext uri="{BB962C8B-B14F-4D97-AF65-F5344CB8AC3E}">
        <p14:creationId xmlns:p14="http://schemas.microsoft.com/office/powerpoint/2010/main" val="22191336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EE8A58-7ED2-4FFD-9D66-F20937CE1253}" type="slidenum">
              <a:rPr lang="en-US" smtClean="0"/>
              <a:pPr/>
              <a:t>17</a:t>
            </a:fld>
            <a:endParaRPr lang="en-US"/>
          </a:p>
        </p:txBody>
      </p:sp>
    </p:spTree>
    <p:extLst>
      <p:ext uri="{BB962C8B-B14F-4D97-AF65-F5344CB8AC3E}">
        <p14:creationId xmlns:p14="http://schemas.microsoft.com/office/powerpoint/2010/main" val="1439266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5FEE8A58-7ED2-4FFD-9D66-F20937CE1253}" type="slidenum">
              <a:rPr lang="en-US" smtClean="0"/>
              <a:pPr/>
              <a:t>2</a:t>
            </a:fld>
            <a:endParaRPr lang="en-US"/>
          </a:p>
        </p:txBody>
      </p:sp>
    </p:spTree>
    <p:extLst>
      <p:ext uri="{BB962C8B-B14F-4D97-AF65-F5344CB8AC3E}">
        <p14:creationId xmlns:p14="http://schemas.microsoft.com/office/powerpoint/2010/main" val="997892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EE8A58-7ED2-4FFD-9D66-F20937CE1253}" type="slidenum">
              <a:rPr lang="en-US" smtClean="0"/>
              <a:pPr/>
              <a:t>3</a:t>
            </a:fld>
            <a:endParaRPr lang="en-US"/>
          </a:p>
        </p:txBody>
      </p:sp>
    </p:spTree>
    <p:extLst>
      <p:ext uri="{BB962C8B-B14F-4D97-AF65-F5344CB8AC3E}">
        <p14:creationId xmlns:p14="http://schemas.microsoft.com/office/powerpoint/2010/main" val="11432756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EE8A58-7ED2-4FFD-9D66-F20937CE1253}" type="slidenum">
              <a:rPr lang="en-US" smtClean="0"/>
              <a:pPr/>
              <a:t>5</a:t>
            </a:fld>
            <a:endParaRPr lang="en-US"/>
          </a:p>
        </p:txBody>
      </p:sp>
    </p:spTree>
    <p:extLst>
      <p:ext uri="{BB962C8B-B14F-4D97-AF65-F5344CB8AC3E}">
        <p14:creationId xmlns:p14="http://schemas.microsoft.com/office/powerpoint/2010/main" val="16424891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EE8A58-7ED2-4FFD-9D66-F20937CE1253}" type="slidenum">
              <a:rPr lang="en-US" smtClean="0"/>
              <a:pPr/>
              <a:t>6</a:t>
            </a:fld>
            <a:endParaRPr lang="en-US"/>
          </a:p>
        </p:txBody>
      </p:sp>
    </p:spTree>
    <p:extLst>
      <p:ext uri="{BB962C8B-B14F-4D97-AF65-F5344CB8AC3E}">
        <p14:creationId xmlns:p14="http://schemas.microsoft.com/office/powerpoint/2010/main" val="31819035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EE8A58-7ED2-4FFD-9D66-F20937CE1253}" type="slidenum">
              <a:rPr lang="en-US" smtClean="0"/>
              <a:pPr/>
              <a:t>7</a:t>
            </a:fld>
            <a:endParaRPr lang="en-US"/>
          </a:p>
        </p:txBody>
      </p:sp>
    </p:spTree>
    <p:extLst>
      <p:ext uri="{BB962C8B-B14F-4D97-AF65-F5344CB8AC3E}">
        <p14:creationId xmlns:p14="http://schemas.microsoft.com/office/powerpoint/2010/main" val="31972019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EE8A58-7ED2-4FFD-9D66-F20937CE1253}" type="slidenum">
              <a:rPr lang="en-US" smtClean="0"/>
              <a:pPr/>
              <a:t>8</a:t>
            </a:fld>
            <a:endParaRPr lang="en-US"/>
          </a:p>
        </p:txBody>
      </p:sp>
    </p:spTree>
    <p:extLst>
      <p:ext uri="{BB962C8B-B14F-4D97-AF65-F5344CB8AC3E}">
        <p14:creationId xmlns:p14="http://schemas.microsoft.com/office/powerpoint/2010/main" val="40215634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EE8A58-7ED2-4FFD-9D66-F20937CE1253}" type="slidenum">
              <a:rPr lang="en-US" smtClean="0"/>
              <a:pPr/>
              <a:t>9</a:t>
            </a:fld>
            <a:endParaRPr lang="en-US"/>
          </a:p>
        </p:txBody>
      </p:sp>
    </p:spTree>
    <p:extLst>
      <p:ext uri="{BB962C8B-B14F-4D97-AF65-F5344CB8AC3E}">
        <p14:creationId xmlns:p14="http://schemas.microsoft.com/office/powerpoint/2010/main" val="10869626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EE8A58-7ED2-4FFD-9D66-F20937CE1253}" type="slidenum">
              <a:rPr lang="en-US" smtClean="0"/>
              <a:pPr/>
              <a:t>10</a:t>
            </a:fld>
            <a:endParaRPr lang="en-US"/>
          </a:p>
        </p:txBody>
      </p:sp>
    </p:spTree>
    <p:extLst>
      <p:ext uri="{BB962C8B-B14F-4D97-AF65-F5344CB8AC3E}">
        <p14:creationId xmlns:p14="http://schemas.microsoft.com/office/powerpoint/2010/main" val="21810355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2517732-4E9B-4B76-B951-8DE9A52959BD}" type="datetime1">
              <a:rPr lang="en-US" smtClean="0"/>
              <a:t>16/05/2017</a:t>
            </a:fld>
            <a:endParaRPr lang="en-US"/>
          </a:p>
        </p:txBody>
      </p:sp>
      <p:sp>
        <p:nvSpPr>
          <p:cNvPr id="5" name="Footer Placeholder 4"/>
          <p:cNvSpPr>
            <a:spLocks noGrp="1"/>
          </p:cNvSpPr>
          <p:nvPr>
            <p:ph type="ftr" sz="quarter" idx="11"/>
          </p:nvPr>
        </p:nvSpPr>
        <p:spPr/>
        <p:txBody>
          <a:bodyPr/>
          <a:lstStyle/>
          <a:p>
            <a:r>
              <a:rPr lang="en-US" smtClean="0"/>
              <a:t>Subodh Vora &amp; Co., Chartered Accountants. All rights reserved</a:t>
            </a:r>
            <a:endParaRPr lang="en-US"/>
          </a:p>
        </p:txBody>
      </p:sp>
      <p:sp>
        <p:nvSpPr>
          <p:cNvPr id="6" name="Slide Number Placeholder 5"/>
          <p:cNvSpPr>
            <a:spLocks noGrp="1"/>
          </p:cNvSpPr>
          <p:nvPr>
            <p:ph type="sldNum" sz="quarter" idx="12"/>
          </p:nvPr>
        </p:nvSpPr>
        <p:spPr/>
        <p:txBody>
          <a:bodyPr/>
          <a:lstStyle/>
          <a:p>
            <a:fld id="{3D11B78B-7584-4080-BE2B-168B9AEEC979}" type="slidenum">
              <a:rPr lang="en-US" smtClean="0"/>
              <a:pPr/>
              <a:t>‹#›</a:t>
            </a:fld>
            <a:endParaRPr lang="en-US"/>
          </a:p>
        </p:txBody>
      </p:sp>
    </p:spTree>
    <p:extLst>
      <p:ext uri="{BB962C8B-B14F-4D97-AF65-F5344CB8AC3E}">
        <p14:creationId xmlns:p14="http://schemas.microsoft.com/office/powerpoint/2010/main" val="638668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8232AD-97AB-4BDA-AF6E-94849E1743DC}" type="datetime1">
              <a:rPr lang="en-US" smtClean="0"/>
              <a:t>16/05/2017</a:t>
            </a:fld>
            <a:endParaRPr lang="en-US"/>
          </a:p>
        </p:txBody>
      </p:sp>
      <p:sp>
        <p:nvSpPr>
          <p:cNvPr id="5" name="Footer Placeholder 4"/>
          <p:cNvSpPr>
            <a:spLocks noGrp="1"/>
          </p:cNvSpPr>
          <p:nvPr>
            <p:ph type="ftr" sz="quarter" idx="11"/>
          </p:nvPr>
        </p:nvSpPr>
        <p:spPr/>
        <p:txBody>
          <a:bodyPr/>
          <a:lstStyle/>
          <a:p>
            <a:r>
              <a:rPr lang="en-US" smtClean="0"/>
              <a:t>Subodh Vora &amp; Co., Chartered Accountants. All rights reserved</a:t>
            </a:r>
            <a:endParaRPr lang="en-US"/>
          </a:p>
        </p:txBody>
      </p:sp>
      <p:sp>
        <p:nvSpPr>
          <p:cNvPr id="6" name="Slide Number Placeholder 5"/>
          <p:cNvSpPr>
            <a:spLocks noGrp="1"/>
          </p:cNvSpPr>
          <p:nvPr>
            <p:ph type="sldNum" sz="quarter" idx="12"/>
          </p:nvPr>
        </p:nvSpPr>
        <p:spPr/>
        <p:txBody>
          <a:bodyPr/>
          <a:lstStyle/>
          <a:p>
            <a:fld id="{3D11B78B-7584-4080-BE2B-168B9AEEC979}" type="slidenum">
              <a:rPr lang="en-US" smtClean="0"/>
              <a:pPr/>
              <a:t>‹#›</a:t>
            </a:fld>
            <a:endParaRPr lang="en-US"/>
          </a:p>
        </p:txBody>
      </p:sp>
    </p:spTree>
    <p:extLst>
      <p:ext uri="{BB962C8B-B14F-4D97-AF65-F5344CB8AC3E}">
        <p14:creationId xmlns:p14="http://schemas.microsoft.com/office/powerpoint/2010/main" val="3869263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F6E2B1-2941-469F-9EA6-3905CCE701B0}" type="datetime1">
              <a:rPr lang="en-US" smtClean="0"/>
              <a:t>16/05/2017</a:t>
            </a:fld>
            <a:endParaRPr lang="en-US"/>
          </a:p>
        </p:txBody>
      </p:sp>
      <p:sp>
        <p:nvSpPr>
          <p:cNvPr id="5" name="Footer Placeholder 4"/>
          <p:cNvSpPr>
            <a:spLocks noGrp="1"/>
          </p:cNvSpPr>
          <p:nvPr>
            <p:ph type="ftr" sz="quarter" idx="11"/>
          </p:nvPr>
        </p:nvSpPr>
        <p:spPr/>
        <p:txBody>
          <a:bodyPr/>
          <a:lstStyle/>
          <a:p>
            <a:r>
              <a:rPr lang="en-US" smtClean="0"/>
              <a:t>Subodh Vora &amp; Co., Chartered Accountants. All rights reserved</a:t>
            </a:r>
            <a:endParaRPr lang="en-US"/>
          </a:p>
        </p:txBody>
      </p:sp>
      <p:sp>
        <p:nvSpPr>
          <p:cNvPr id="6" name="Slide Number Placeholder 5"/>
          <p:cNvSpPr>
            <a:spLocks noGrp="1"/>
          </p:cNvSpPr>
          <p:nvPr>
            <p:ph type="sldNum" sz="quarter" idx="12"/>
          </p:nvPr>
        </p:nvSpPr>
        <p:spPr/>
        <p:txBody>
          <a:bodyPr/>
          <a:lstStyle/>
          <a:p>
            <a:fld id="{3D11B78B-7584-4080-BE2B-168B9AEEC979}" type="slidenum">
              <a:rPr lang="en-US" smtClean="0"/>
              <a:pPr/>
              <a:t>‹#›</a:t>
            </a:fld>
            <a:endParaRPr lang="en-US"/>
          </a:p>
        </p:txBody>
      </p:sp>
    </p:spTree>
    <p:extLst>
      <p:ext uri="{BB962C8B-B14F-4D97-AF65-F5344CB8AC3E}">
        <p14:creationId xmlns:p14="http://schemas.microsoft.com/office/powerpoint/2010/main" val="1613588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BF2B68-83C1-4547-BD56-EBC12ED5CC1A}" type="datetime1">
              <a:rPr lang="en-US" smtClean="0"/>
              <a:t>16/05/2017</a:t>
            </a:fld>
            <a:endParaRPr lang="en-US"/>
          </a:p>
        </p:txBody>
      </p:sp>
      <p:sp>
        <p:nvSpPr>
          <p:cNvPr id="5" name="Footer Placeholder 4"/>
          <p:cNvSpPr>
            <a:spLocks noGrp="1"/>
          </p:cNvSpPr>
          <p:nvPr>
            <p:ph type="ftr" sz="quarter" idx="11"/>
          </p:nvPr>
        </p:nvSpPr>
        <p:spPr/>
        <p:txBody>
          <a:bodyPr/>
          <a:lstStyle/>
          <a:p>
            <a:r>
              <a:rPr lang="en-US" smtClean="0"/>
              <a:t>Subodh Vora &amp; Co., Chartered Accountants. All rights reserved</a:t>
            </a:r>
            <a:endParaRPr lang="en-US"/>
          </a:p>
        </p:txBody>
      </p:sp>
      <p:sp>
        <p:nvSpPr>
          <p:cNvPr id="6" name="Slide Number Placeholder 5"/>
          <p:cNvSpPr>
            <a:spLocks noGrp="1"/>
          </p:cNvSpPr>
          <p:nvPr>
            <p:ph type="sldNum" sz="quarter" idx="12"/>
          </p:nvPr>
        </p:nvSpPr>
        <p:spPr/>
        <p:txBody>
          <a:bodyPr/>
          <a:lstStyle/>
          <a:p>
            <a:fld id="{3D11B78B-7584-4080-BE2B-168B9AEEC979}" type="slidenum">
              <a:rPr lang="en-US" smtClean="0"/>
              <a:pPr/>
              <a:t>‹#›</a:t>
            </a:fld>
            <a:endParaRPr lang="en-US"/>
          </a:p>
        </p:txBody>
      </p:sp>
    </p:spTree>
    <p:extLst>
      <p:ext uri="{BB962C8B-B14F-4D97-AF65-F5344CB8AC3E}">
        <p14:creationId xmlns:p14="http://schemas.microsoft.com/office/powerpoint/2010/main" val="3976396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76555B4-242D-42E4-BCE2-415220A9DEA4}" type="datetime1">
              <a:rPr lang="en-US" smtClean="0"/>
              <a:t>16/05/2017</a:t>
            </a:fld>
            <a:endParaRPr lang="en-US"/>
          </a:p>
        </p:txBody>
      </p:sp>
      <p:sp>
        <p:nvSpPr>
          <p:cNvPr id="5" name="Footer Placeholder 4"/>
          <p:cNvSpPr>
            <a:spLocks noGrp="1"/>
          </p:cNvSpPr>
          <p:nvPr>
            <p:ph type="ftr" sz="quarter" idx="11"/>
          </p:nvPr>
        </p:nvSpPr>
        <p:spPr/>
        <p:txBody>
          <a:bodyPr/>
          <a:lstStyle/>
          <a:p>
            <a:r>
              <a:rPr lang="en-US" smtClean="0"/>
              <a:t>Subodh Vora &amp; Co., Chartered Accountants. All rights reserved</a:t>
            </a:r>
            <a:endParaRPr lang="en-US"/>
          </a:p>
        </p:txBody>
      </p:sp>
      <p:sp>
        <p:nvSpPr>
          <p:cNvPr id="6" name="Slide Number Placeholder 5"/>
          <p:cNvSpPr>
            <a:spLocks noGrp="1"/>
          </p:cNvSpPr>
          <p:nvPr>
            <p:ph type="sldNum" sz="quarter" idx="12"/>
          </p:nvPr>
        </p:nvSpPr>
        <p:spPr/>
        <p:txBody>
          <a:bodyPr/>
          <a:lstStyle/>
          <a:p>
            <a:fld id="{3D11B78B-7584-4080-BE2B-168B9AEEC979}" type="slidenum">
              <a:rPr lang="en-US" smtClean="0"/>
              <a:pPr/>
              <a:t>‹#›</a:t>
            </a:fld>
            <a:endParaRPr lang="en-US"/>
          </a:p>
        </p:txBody>
      </p:sp>
    </p:spTree>
    <p:extLst>
      <p:ext uri="{BB962C8B-B14F-4D97-AF65-F5344CB8AC3E}">
        <p14:creationId xmlns:p14="http://schemas.microsoft.com/office/powerpoint/2010/main" val="1915223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8A4139-42E8-400F-A7A0-F1B51DC03CF7}" type="datetime1">
              <a:rPr lang="en-US" smtClean="0"/>
              <a:t>16/05/2017</a:t>
            </a:fld>
            <a:endParaRPr lang="en-US"/>
          </a:p>
        </p:txBody>
      </p:sp>
      <p:sp>
        <p:nvSpPr>
          <p:cNvPr id="6" name="Footer Placeholder 5"/>
          <p:cNvSpPr>
            <a:spLocks noGrp="1"/>
          </p:cNvSpPr>
          <p:nvPr>
            <p:ph type="ftr" sz="quarter" idx="11"/>
          </p:nvPr>
        </p:nvSpPr>
        <p:spPr/>
        <p:txBody>
          <a:bodyPr/>
          <a:lstStyle/>
          <a:p>
            <a:r>
              <a:rPr lang="en-US" smtClean="0"/>
              <a:t>Subodh Vora &amp; Co., Chartered Accountants. All rights reserved</a:t>
            </a:r>
            <a:endParaRPr lang="en-US"/>
          </a:p>
        </p:txBody>
      </p:sp>
      <p:sp>
        <p:nvSpPr>
          <p:cNvPr id="7" name="Slide Number Placeholder 6"/>
          <p:cNvSpPr>
            <a:spLocks noGrp="1"/>
          </p:cNvSpPr>
          <p:nvPr>
            <p:ph type="sldNum" sz="quarter" idx="12"/>
          </p:nvPr>
        </p:nvSpPr>
        <p:spPr/>
        <p:txBody>
          <a:bodyPr/>
          <a:lstStyle/>
          <a:p>
            <a:fld id="{3D11B78B-7584-4080-BE2B-168B9AEEC979}" type="slidenum">
              <a:rPr lang="en-US" smtClean="0"/>
              <a:pPr/>
              <a:t>‹#›</a:t>
            </a:fld>
            <a:endParaRPr lang="en-US"/>
          </a:p>
        </p:txBody>
      </p:sp>
    </p:spTree>
    <p:extLst>
      <p:ext uri="{BB962C8B-B14F-4D97-AF65-F5344CB8AC3E}">
        <p14:creationId xmlns:p14="http://schemas.microsoft.com/office/powerpoint/2010/main" val="391064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1CA0B0E-0453-4771-90D4-AF018B0C9E6A}" type="datetime1">
              <a:rPr lang="en-US" smtClean="0"/>
              <a:t>16/05/2017</a:t>
            </a:fld>
            <a:endParaRPr lang="en-US"/>
          </a:p>
        </p:txBody>
      </p:sp>
      <p:sp>
        <p:nvSpPr>
          <p:cNvPr id="8" name="Footer Placeholder 7"/>
          <p:cNvSpPr>
            <a:spLocks noGrp="1"/>
          </p:cNvSpPr>
          <p:nvPr>
            <p:ph type="ftr" sz="quarter" idx="11"/>
          </p:nvPr>
        </p:nvSpPr>
        <p:spPr/>
        <p:txBody>
          <a:bodyPr/>
          <a:lstStyle/>
          <a:p>
            <a:r>
              <a:rPr lang="en-US" smtClean="0"/>
              <a:t>Subodh Vora &amp; Co., Chartered Accountants. All rights reserved</a:t>
            </a:r>
            <a:endParaRPr lang="en-US"/>
          </a:p>
        </p:txBody>
      </p:sp>
      <p:sp>
        <p:nvSpPr>
          <p:cNvPr id="9" name="Slide Number Placeholder 8"/>
          <p:cNvSpPr>
            <a:spLocks noGrp="1"/>
          </p:cNvSpPr>
          <p:nvPr>
            <p:ph type="sldNum" sz="quarter" idx="12"/>
          </p:nvPr>
        </p:nvSpPr>
        <p:spPr/>
        <p:txBody>
          <a:bodyPr/>
          <a:lstStyle/>
          <a:p>
            <a:fld id="{3D11B78B-7584-4080-BE2B-168B9AEEC979}" type="slidenum">
              <a:rPr lang="en-US" smtClean="0"/>
              <a:pPr/>
              <a:t>‹#›</a:t>
            </a:fld>
            <a:endParaRPr lang="en-US"/>
          </a:p>
        </p:txBody>
      </p:sp>
    </p:spTree>
    <p:extLst>
      <p:ext uri="{BB962C8B-B14F-4D97-AF65-F5344CB8AC3E}">
        <p14:creationId xmlns:p14="http://schemas.microsoft.com/office/powerpoint/2010/main" val="2235282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D74DA96-283C-4851-9A94-C8D5F75D8BB0}" type="datetime1">
              <a:rPr lang="en-US" smtClean="0"/>
              <a:t>16/05/2017</a:t>
            </a:fld>
            <a:endParaRPr lang="en-US"/>
          </a:p>
        </p:txBody>
      </p:sp>
      <p:sp>
        <p:nvSpPr>
          <p:cNvPr id="4" name="Footer Placeholder 3"/>
          <p:cNvSpPr>
            <a:spLocks noGrp="1"/>
          </p:cNvSpPr>
          <p:nvPr>
            <p:ph type="ftr" sz="quarter" idx="11"/>
          </p:nvPr>
        </p:nvSpPr>
        <p:spPr/>
        <p:txBody>
          <a:bodyPr/>
          <a:lstStyle/>
          <a:p>
            <a:r>
              <a:rPr lang="en-US" smtClean="0"/>
              <a:t>Subodh Vora &amp; Co., Chartered Accountants. All rights reserved</a:t>
            </a:r>
            <a:endParaRPr lang="en-US"/>
          </a:p>
        </p:txBody>
      </p:sp>
      <p:sp>
        <p:nvSpPr>
          <p:cNvPr id="5" name="Slide Number Placeholder 4"/>
          <p:cNvSpPr>
            <a:spLocks noGrp="1"/>
          </p:cNvSpPr>
          <p:nvPr>
            <p:ph type="sldNum" sz="quarter" idx="12"/>
          </p:nvPr>
        </p:nvSpPr>
        <p:spPr/>
        <p:txBody>
          <a:bodyPr/>
          <a:lstStyle/>
          <a:p>
            <a:fld id="{3D11B78B-7584-4080-BE2B-168B9AEEC979}" type="slidenum">
              <a:rPr lang="en-US" smtClean="0"/>
              <a:pPr/>
              <a:t>‹#›</a:t>
            </a:fld>
            <a:endParaRPr lang="en-US"/>
          </a:p>
        </p:txBody>
      </p:sp>
    </p:spTree>
    <p:extLst>
      <p:ext uri="{BB962C8B-B14F-4D97-AF65-F5344CB8AC3E}">
        <p14:creationId xmlns:p14="http://schemas.microsoft.com/office/powerpoint/2010/main" val="1145761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E590C2-785F-42B9-B857-2DEBE66BC7B7}" type="datetime1">
              <a:rPr lang="en-US" smtClean="0"/>
              <a:t>16/05/2017</a:t>
            </a:fld>
            <a:endParaRPr lang="en-US"/>
          </a:p>
        </p:txBody>
      </p:sp>
      <p:sp>
        <p:nvSpPr>
          <p:cNvPr id="3" name="Footer Placeholder 2"/>
          <p:cNvSpPr>
            <a:spLocks noGrp="1"/>
          </p:cNvSpPr>
          <p:nvPr>
            <p:ph type="ftr" sz="quarter" idx="11"/>
          </p:nvPr>
        </p:nvSpPr>
        <p:spPr/>
        <p:txBody>
          <a:bodyPr/>
          <a:lstStyle/>
          <a:p>
            <a:r>
              <a:rPr lang="en-US" smtClean="0"/>
              <a:t>Subodh Vora &amp; Co., Chartered Accountants. All rights reserved</a:t>
            </a:r>
            <a:endParaRPr lang="en-US"/>
          </a:p>
        </p:txBody>
      </p:sp>
      <p:sp>
        <p:nvSpPr>
          <p:cNvPr id="4" name="Slide Number Placeholder 3"/>
          <p:cNvSpPr>
            <a:spLocks noGrp="1"/>
          </p:cNvSpPr>
          <p:nvPr>
            <p:ph type="sldNum" sz="quarter" idx="12"/>
          </p:nvPr>
        </p:nvSpPr>
        <p:spPr/>
        <p:txBody>
          <a:bodyPr/>
          <a:lstStyle/>
          <a:p>
            <a:fld id="{3D11B78B-7584-4080-BE2B-168B9AEEC979}" type="slidenum">
              <a:rPr lang="en-US" smtClean="0"/>
              <a:pPr/>
              <a:t>‹#›</a:t>
            </a:fld>
            <a:endParaRPr lang="en-US"/>
          </a:p>
        </p:txBody>
      </p:sp>
    </p:spTree>
    <p:extLst>
      <p:ext uri="{BB962C8B-B14F-4D97-AF65-F5344CB8AC3E}">
        <p14:creationId xmlns:p14="http://schemas.microsoft.com/office/powerpoint/2010/main" val="4062560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839D5A-FC0A-4AD1-88EB-344E5214DB86}" type="datetime1">
              <a:rPr lang="en-US" smtClean="0"/>
              <a:t>16/05/2017</a:t>
            </a:fld>
            <a:endParaRPr lang="en-US"/>
          </a:p>
        </p:txBody>
      </p:sp>
      <p:sp>
        <p:nvSpPr>
          <p:cNvPr id="6" name="Footer Placeholder 5"/>
          <p:cNvSpPr>
            <a:spLocks noGrp="1"/>
          </p:cNvSpPr>
          <p:nvPr>
            <p:ph type="ftr" sz="quarter" idx="11"/>
          </p:nvPr>
        </p:nvSpPr>
        <p:spPr/>
        <p:txBody>
          <a:bodyPr/>
          <a:lstStyle/>
          <a:p>
            <a:r>
              <a:rPr lang="en-US" smtClean="0"/>
              <a:t>Subodh Vora &amp; Co., Chartered Accountants. All rights reserved</a:t>
            </a:r>
            <a:endParaRPr lang="en-US"/>
          </a:p>
        </p:txBody>
      </p:sp>
      <p:sp>
        <p:nvSpPr>
          <p:cNvPr id="7" name="Slide Number Placeholder 6"/>
          <p:cNvSpPr>
            <a:spLocks noGrp="1"/>
          </p:cNvSpPr>
          <p:nvPr>
            <p:ph type="sldNum" sz="quarter" idx="12"/>
          </p:nvPr>
        </p:nvSpPr>
        <p:spPr/>
        <p:txBody>
          <a:bodyPr/>
          <a:lstStyle/>
          <a:p>
            <a:fld id="{3D11B78B-7584-4080-BE2B-168B9AEEC979}" type="slidenum">
              <a:rPr lang="en-US" smtClean="0"/>
              <a:pPr/>
              <a:t>‹#›</a:t>
            </a:fld>
            <a:endParaRPr lang="en-US"/>
          </a:p>
        </p:txBody>
      </p:sp>
    </p:spTree>
    <p:extLst>
      <p:ext uri="{BB962C8B-B14F-4D97-AF65-F5344CB8AC3E}">
        <p14:creationId xmlns:p14="http://schemas.microsoft.com/office/powerpoint/2010/main" val="91694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B1C018E-9034-47EB-8FD7-03D94352D805}" type="datetime1">
              <a:rPr lang="en-US" smtClean="0"/>
              <a:t>16/05/2017</a:t>
            </a:fld>
            <a:endParaRPr lang="en-US"/>
          </a:p>
        </p:txBody>
      </p:sp>
      <p:sp>
        <p:nvSpPr>
          <p:cNvPr id="6" name="Footer Placeholder 5"/>
          <p:cNvSpPr>
            <a:spLocks noGrp="1"/>
          </p:cNvSpPr>
          <p:nvPr>
            <p:ph type="ftr" sz="quarter" idx="11"/>
          </p:nvPr>
        </p:nvSpPr>
        <p:spPr/>
        <p:txBody>
          <a:bodyPr/>
          <a:lstStyle/>
          <a:p>
            <a:r>
              <a:rPr lang="en-US" smtClean="0"/>
              <a:t>Subodh Vora &amp; Co., Chartered Accountants. All rights reserved</a:t>
            </a:r>
            <a:endParaRPr lang="en-US"/>
          </a:p>
        </p:txBody>
      </p:sp>
      <p:sp>
        <p:nvSpPr>
          <p:cNvPr id="7" name="Slide Number Placeholder 6"/>
          <p:cNvSpPr>
            <a:spLocks noGrp="1"/>
          </p:cNvSpPr>
          <p:nvPr>
            <p:ph type="sldNum" sz="quarter" idx="12"/>
          </p:nvPr>
        </p:nvSpPr>
        <p:spPr/>
        <p:txBody>
          <a:bodyPr/>
          <a:lstStyle/>
          <a:p>
            <a:fld id="{3D11B78B-7584-4080-BE2B-168B9AEEC979}" type="slidenum">
              <a:rPr lang="en-US" smtClean="0"/>
              <a:pPr/>
              <a:t>‹#›</a:t>
            </a:fld>
            <a:endParaRPr lang="en-US"/>
          </a:p>
        </p:txBody>
      </p:sp>
    </p:spTree>
    <p:extLst>
      <p:ext uri="{BB962C8B-B14F-4D97-AF65-F5344CB8AC3E}">
        <p14:creationId xmlns:p14="http://schemas.microsoft.com/office/powerpoint/2010/main" val="3757407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5B928D-3FA9-42F7-A366-24AD923C0BBD}" type="datetime1">
              <a:rPr lang="en-US" smtClean="0"/>
              <a:t>16/05/2017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Subodh Vora &amp; Co., Chartered Accountants. All rights reserved</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11B78B-7584-4080-BE2B-168B9AEEC979}" type="slidenum">
              <a:rPr lang="en-US" smtClean="0"/>
              <a:pPr/>
              <a:t>‹#›</a:t>
            </a:fld>
            <a:endParaRPr lang="en-US"/>
          </a:p>
        </p:txBody>
      </p:sp>
    </p:spTree>
    <p:extLst>
      <p:ext uri="{BB962C8B-B14F-4D97-AF65-F5344CB8AC3E}">
        <p14:creationId xmlns:p14="http://schemas.microsoft.com/office/powerpoint/2010/main" val="1908773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powerpointstyles.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www.powerpointstyles.com/"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owerpointstyles.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powerpointstyles.com/"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Text Box 12"/>
          <p:cNvSpPr txBox="1">
            <a:spLocks noChangeArrowheads="1"/>
          </p:cNvSpPr>
          <p:nvPr/>
        </p:nvSpPr>
        <p:spPr bwMode="auto">
          <a:xfrm>
            <a:off x="4872039" y="6237288"/>
            <a:ext cx="227863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en-US">
                <a:hlinkClick r:id="rId3"/>
              </a:rPr>
              <a:t>Powerpoint Templates</a:t>
            </a:r>
            <a:endParaRPr lang="fr-FR" altLang="en-US"/>
          </a:p>
        </p:txBody>
      </p:sp>
      <p:pic>
        <p:nvPicPr>
          <p:cNvPr id="2059" name="Picture 11" descr="ImdesImfdsnizeage1fdsnlaopage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8288"/>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054" name="Text Box 6"/>
          <p:cNvSpPr txBox="1">
            <a:spLocks noChangeArrowheads="1"/>
          </p:cNvSpPr>
          <p:nvPr/>
        </p:nvSpPr>
        <p:spPr bwMode="auto">
          <a:xfrm>
            <a:off x="681066" y="592168"/>
            <a:ext cx="9329798"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en-US" sz="4000" b="1" dirty="0" smtClean="0">
                <a:solidFill>
                  <a:srgbClr val="002060"/>
                </a:solidFill>
                <a:latin typeface="Verdana" panose="020B0604030504040204" pitchFamily="34" charset="0"/>
              </a:rPr>
              <a:t>ISSUES UNDER TRANSITIONAL </a:t>
            </a:r>
          </a:p>
          <a:p>
            <a:r>
              <a:rPr lang="fr-FR" altLang="en-US" sz="4000" b="1" dirty="0" smtClean="0">
                <a:solidFill>
                  <a:srgbClr val="002060"/>
                </a:solidFill>
                <a:latin typeface="Verdana" panose="020B0604030504040204" pitchFamily="34" charset="0"/>
              </a:rPr>
              <a:t>PROVISIONS</a:t>
            </a:r>
            <a:endParaRPr lang="fr-FR" altLang="en-US" sz="4000" b="1" i="1" dirty="0" smtClean="0">
              <a:solidFill>
                <a:srgbClr val="002060"/>
              </a:solidFill>
              <a:latin typeface="Verdana" panose="020B0604030504040204" pitchFamily="34" charset="0"/>
            </a:endParaRPr>
          </a:p>
          <a:p>
            <a:endParaRPr lang="fr-FR" altLang="en-US" sz="4000" b="1" i="1" dirty="0">
              <a:solidFill>
                <a:srgbClr val="002060"/>
              </a:solidFill>
              <a:latin typeface="Verdana" panose="020B0604030504040204" pitchFamily="34" charset="0"/>
            </a:endParaRPr>
          </a:p>
          <a:p>
            <a:endParaRPr lang="fr-FR" altLang="en-US" sz="2800" b="1" i="1" dirty="0" smtClean="0">
              <a:solidFill>
                <a:srgbClr val="002060"/>
              </a:solidFill>
              <a:latin typeface="Verdana" panose="020B0604030504040204" pitchFamily="34" charset="0"/>
            </a:endParaRPr>
          </a:p>
          <a:p>
            <a:r>
              <a:rPr lang="fr-FR" altLang="en-US" sz="2000" b="1" i="1" dirty="0" smtClean="0">
                <a:solidFill>
                  <a:srgbClr val="002060"/>
                </a:solidFill>
                <a:latin typeface="Verdana" panose="020B0604030504040204" pitchFamily="34" charset="0"/>
              </a:rPr>
              <a:t>Bombay </a:t>
            </a:r>
            <a:r>
              <a:rPr lang="fr-FR" altLang="en-US" sz="2000" b="1" i="1" dirty="0" err="1" smtClean="0">
                <a:solidFill>
                  <a:srgbClr val="002060"/>
                </a:solidFill>
                <a:latin typeface="Verdana" panose="020B0604030504040204" pitchFamily="34" charset="0"/>
              </a:rPr>
              <a:t>Chartered</a:t>
            </a:r>
            <a:r>
              <a:rPr lang="fr-FR" altLang="en-US" sz="2000" b="1" i="1" dirty="0" smtClean="0">
                <a:solidFill>
                  <a:srgbClr val="002060"/>
                </a:solidFill>
                <a:latin typeface="Verdana" panose="020B0604030504040204" pitchFamily="34" charset="0"/>
              </a:rPr>
              <a:t> </a:t>
            </a:r>
            <a:r>
              <a:rPr lang="fr-FR" altLang="en-US" sz="2000" b="1" i="1" dirty="0" err="1" smtClean="0">
                <a:solidFill>
                  <a:srgbClr val="002060"/>
                </a:solidFill>
                <a:latin typeface="Verdana" panose="020B0604030504040204" pitchFamily="34" charset="0"/>
              </a:rPr>
              <a:t>Accountants</a:t>
            </a:r>
            <a:r>
              <a:rPr lang="fr-FR" altLang="en-US" sz="2000" b="1" i="1" dirty="0" smtClean="0">
                <a:solidFill>
                  <a:srgbClr val="002060"/>
                </a:solidFill>
                <a:latin typeface="Verdana" panose="020B0604030504040204" pitchFamily="34" charset="0"/>
              </a:rPr>
              <a:t> Society</a:t>
            </a:r>
          </a:p>
          <a:p>
            <a:endParaRPr lang="fr-FR" altLang="en-US" sz="2000" b="1" i="1" dirty="0" smtClean="0">
              <a:solidFill>
                <a:srgbClr val="002060"/>
              </a:solidFill>
              <a:latin typeface="Verdana" panose="020B0604030504040204" pitchFamily="34" charset="0"/>
            </a:endParaRPr>
          </a:p>
          <a:p>
            <a:r>
              <a:rPr lang="fr-FR" altLang="en-US" sz="2000" b="1" i="1" dirty="0" smtClean="0">
                <a:solidFill>
                  <a:srgbClr val="002060"/>
                </a:solidFill>
                <a:latin typeface="Verdana" panose="020B0604030504040204" pitchFamily="34" charset="0"/>
              </a:rPr>
              <a:t>23.05.2017</a:t>
            </a:r>
            <a:endParaRPr lang="fr-FR" altLang="en-US" sz="1100" i="1" dirty="0">
              <a:solidFill>
                <a:srgbClr val="002060"/>
              </a:solidFill>
              <a:latin typeface="Verdana" panose="020B0604030504040204" pitchFamily="34" charset="0"/>
            </a:endParaRPr>
          </a:p>
        </p:txBody>
      </p:sp>
      <p:sp>
        <p:nvSpPr>
          <p:cNvPr id="2" name="Slide Number Placeholder 1"/>
          <p:cNvSpPr>
            <a:spLocks noGrp="1"/>
          </p:cNvSpPr>
          <p:nvPr>
            <p:ph type="sldNum" sz="quarter" idx="12"/>
          </p:nvPr>
        </p:nvSpPr>
        <p:spPr/>
        <p:txBody>
          <a:bodyPr/>
          <a:lstStyle/>
          <a:p>
            <a:fld id="{3D11B78B-7584-4080-BE2B-168B9AEEC979}" type="slidenum">
              <a:rPr lang="en-US" smtClean="0"/>
              <a:pPr/>
              <a:t>1</a:t>
            </a:fld>
            <a:endParaRPr lang="en-US"/>
          </a:p>
        </p:txBody>
      </p:sp>
      <p:sp>
        <p:nvSpPr>
          <p:cNvPr id="3" name="Footer Placeholder 2"/>
          <p:cNvSpPr>
            <a:spLocks noGrp="1"/>
          </p:cNvSpPr>
          <p:nvPr>
            <p:ph type="ftr" sz="quarter" idx="11"/>
          </p:nvPr>
        </p:nvSpPr>
        <p:spPr/>
        <p:txBody>
          <a:bodyPr/>
          <a:lstStyle/>
          <a:p>
            <a:r>
              <a:rPr lang="en-US" smtClean="0"/>
              <a:t>Subodh Vora &amp; Co., Chartered Accountants. All rights reserved</a:t>
            </a:r>
            <a:endParaRPr lang="en-US"/>
          </a:p>
        </p:txBody>
      </p:sp>
    </p:spTree>
    <p:extLst>
      <p:ext uri="{BB962C8B-B14F-4D97-AF65-F5344CB8AC3E}">
        <p14:creationId xmlns:p14="http://schemas.microsoft.com/office/powerpoint/2010/main" val="39195356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ChangeArrowheads="1"/>
          </p:cNvSpPr>
          <p:nvPr/>
        </p:nvSpPr>
        <p:spPr bwMode="auto">
          <a:xfrm>
            <a:off x="2649415" y="1120777"/>
            <a:ext cx="6893169" cy="766080"/>
          </a:xfrm>
          <a:prstGeom prst="rect">
            <a:avLst/>
          </a:prstGeom>
          <a:noFill/>
          <a:ln w="12700" algn="ctr">
            <a:noFill/>
            <a:miter lim="800000"/>
            <a:headEnd/>
            <a:tailEnd/>
          </a:ln>
          <a:effectLst/>
        </p:spPr>
        <p:txBody>
          <a:bodyPr wrap="square" anchor="t" anchorCtr="0">
            <a:noAutofit/>
          </a:bodyPr>
          <a:lstStyle/>
          <a:p>
            <a:pPr marL="228600" indent="-228600">
              <a:lnSpc>
                <a:spcPct val="150000"/>
              </a:lnSpc>
              <a:spcBef>
                <a:spcPts val="0"/>
              </a:spcBef>
              <a:spcAft>
                <a:spcPts val="800"/>
              </a:spcAft>
              <a:buFont typeface="Arial" pitchFamily="34" charset="0"/>
              <a:buChar char="•"/>
            </a:pPr>
            <a:endParaRPr lang="en-US" sz="1600" kern="0" dirty="0">
              <a:solidFill>
                <a:srgbClr val="00B0F0"/>
              </a:solidFill>
              <a:latin typeface="Arial" pitchFamily="34" charset="0"/>
            </a:endParaRPr>
          </a:p>
        </p:txBody>
      </p:sp>
      <p:sp>
        <p:nvSpPr>
          <p:cNvPr id="13" name="Title 1"/>
          <p:cNvSpPr txBox="1">
            <a:spLocks/>
          </p:cNvSpPr>
          <p:nvPr/>
        </p:nvSpPr>
        <p:spPr>
          <a:xfrm>
            <a:off x="79827" y="213508"/>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Draft Transition Rule- SGST</a:t>
            </a:r>
            <a:endParaRPr lang="en-US" sz="2400" b="1" dirty="0">
              <a:solidFill>
                <a:schemeClr val="bg1"/>
              </a:solidFill>
              <a:latin typeface="+mn-lt"/>
              <a:cs typeface="Arial" panose="020B0604020202020204" pitchFamily="34" charset="0"/>
            </a:endParaRPr>
          </a:p>
        </p:txBody>
      </p:sp>
      <p:sp>
        <p:nvSpPr>
          <p:cNvPr id="2" name="Slide Number Placeholder 1"/>
          <p:cNvSpPr>
            <a:spLocks noGrp="1"/>
          </p:cNvSpPr>
          <p:nvPr>
            <p:ph type="sldNum" sz="quarter" idx="12"/>
          </p:nvPr>
        </p:nvSpPr>
        <p:spPr/>
        <p:txBody>
          <a:bodyPr/>
          <a:lstStyle/>
          <a:p>
            <a:fld id="{3D11B78B-7584-4080-BE2B-168B9AEEC979}" type="slidenum">
              <a:rPr lang="en-US" smtClean="0"/>
              <a:pPr/>
              <a:t>10</a:t>
            </a:fld>
            <a:endParaRPr lang="en-US"/>
          </a:p>
        </p:txBody>
      </p:sp>
      <p:sp>
        <p:nvSpPr>
          <p:cNvPr id="4" name="Footer Placeholder 3"/>
          <p:cNvSpPr>
            <a:spLocks noGrp="1"/>
          </p:cNvSpPr>
          <p:nvPr>
            <p:ph type="ftr" sz="quarter" idx="11"/>
          </p:nvPr>
        </p:nvSpPr>
        <p:spPr>
          <a:xfrm>
            <a:off x="4038598" y="6501493"/>
            <a:ext cx="4114800" cy="365125"/>
          </a:xfrm>
        </p:spPr>
        <p:txBody>
          <a:bodyPr/>
          <a:lstStyle/>
          <a:p>
            <a:r>
              <a:rPr lang="en-US" smtClean="0"/>
              <a:t>Subodh Vora &amp; Co., Chartered Accountants. All rights reserved</a:t>
            </a:r>
            <a:endParaRPr lang="en-US"/>
          </a:p>
        </p:txBody>
      </p:sp>
      <p:sp>
        <p:nvSpPr>
          <p:cNvPr id="12" name="Round Diagonal Corner Rectangle 11"/>
          <p:cNvSpPr>
            <a:spLocks noChangeArrowheads="1"/>
          </p:cNvSpPr>
          <p:nvPr/>
        </p:nvSpPr>
        <p:spPr bwMode="auto">
          <a:xfrm>
            <a:off x="290286" y="899886"/>
            <a:ext cx="11509827" cy="5601607"/>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numCol="1" anchor="t" anchorCtr="0">
            <a:noAutofit/>
          </a:bodyPr>
          <a:lstStyle/>
          <a:p>
            <a:pPr eaLnBrk="0" hangingPunct="0">
              <a:spcBef>
                <a:spcPts val="600"/>
              </a:spcBef>
              <a:spcAft>
                <a:spcPts val="600"/>
              </a:spcAft>
              <a:defRPr/>
            </a:pPr>
            <a:r>
              <a:rPr lang="en-US" sz="2000" i="1" dirty="0" smtClean="0">
                <a:solidFill>
                  <a:schemeClr val="tx1">
                    <a:lumMod val="65000"/>
                    <a:lumOff val="35000"/>
                  </a:schemeClr>
                </a:solidFill>
              </a:rPr>
              <a:t>Rule </a:t>
            </a:r>
            <a:r>
              <a:rPr lang="en-US" sz="2000" i="1" dirty="0">
                <a:solidFill>
                  <a:schemeClr val="tx1">
                    <a:lumMod val="65000"/>
                    <a:lumOff val="35000"/>
                  </a:schemeClr>
                </a:solidFill>
              </a:rPr>
              <a:t>1:</a:t>
            </a:r>
          </a:p>
          <a:p>
            <a:pPr eaLnBrk="0" hangingPunct="0">
              <a:spcBef>
                <a:spcPts val="600"/>
              </a:spcBef>
              <a:spcAft>
                <a:spcPts val="600"/>
              </a:spcAft>
              <a:defRPr/>
            </a:pPr>
            <a:r>
              <a:rPr lang="en-US" sz="2000" i="1" dirty="0">
                <a:solidFill>
                  <a:schemeClr val="tx1">
                    <a:lumMod val="65000"/>
                    <a:lumOff val="35000"/>
                  </a:schemeClr>
                </a:solidFill>
              </a:rPr>
              <a:t>Provided that in the case of a claim under sub-section (1) of section 140, the application shall specify separately—</a:t>
            </a:r>
          </a:p>
          <a:p>
            <a:pPr eaLnBrk="0" hangingPunct="0">
              <a:spcBef>
                <a:spcPts val="600"/>
              </a:spcBef>
              <a:spcAft>
                <a:spcPts val="600"/>
              </a:spcAft>
              <a:defRPr/>
            </a:pPr>
            <a:r>
              <a:rPr lang="en-US" sz="2000" i="1" dirty="0">
                <a:solidFill>
                  <a:schemeClr val="tx1">
                    <a:lumMod val="65000"/>
                    <a:lumOff val="35000"/>
                  </a:schemeClr>
                </a:solidFill>
              </a:rPr>
              <a:t>(</a:t>
            </a:r>
            <a:r>
              <a:rPr lang="en-US" sz="2000" i="1" dirty="0" err="1">
                <a:solidFill>
                  <a:schemeClr val="tx1">
                    <a:lumMod val="65000"/>
                    <a:lumOff val="35000"/>
                  </a:schemeClr>
                </a:solidFill>
              </a:rPr>
              <a:t>i</a:t>
            </a:r>
            <a:r>
              <a:rPr lang="en-US" sz="2000" i="1" dirty="0">
                <a:solidFill>
                  <a:schemeClr val="tx1">
                    <a:lumMod val="65000"/>
                    <a:lumOff val="35000"/>
                  </a:schemeClr>
                </a:solidFill>
              </a:rPr>
              <a:t>) the value of claims under section 3, sub-section (3) of section 5, sections 6 and 6A and sub-section (8) of section 8 of the Central Sales Tax Act, 1956 made by the applicant during the financial year relating to the relevant return, and</a:t>
            </a:r>
          </a:p>
          <a:p>
            <a:pPr eaLnBrk="0" hangingPunct="0">
              <a:spcBef>
                <a:spcPts val="600"/>
              </a:spcBef>
              <a:spcAft>
                <a:spcPts val="600"/>
              </a:spcAft>
              <a:defRPr/>
            </a:pPr>
            <a:r>
              <a:rPr lang="en-US" sz="2000" i="1" dirty="0">
                <a:solidFill>
                  <a:schemeClr val="tx1">
                    <a:lumMod val="65000"/>
                    <a:lumOff val="35000"/>
                  </a:schemeClr>
                </a:solidFill>
              </a:rPr>
              <a:t>(ii) the </a:t>
            </a:r>
            <a:r>
              <a:rPr lang="en-US" sz="2000" i="1" dirty="0">
                <a:solidFill>
                  <a:srgbClr val="FF0000"/>
                </a:solidFill>
              </a:rPr>
              <a:t>serial number and value of declarations</a:t>
            </a:r>
            <a:r>
              <a:rPr lang="en-US" sz="2000" i="1" dirty="0">
                <a:solidFill>
                  <a:schemeClr val="tx1">
                    <a:lumMod val="65000"/>
                    <a:lumOff val="35000"/>
                  </a:schemeClr>
                </a:solidFill>
              </a:rPr>
              <a:t> in Forms C and/or F and Certificates in Forms E and/or H or Form I specified in rule 12 of the Central Sales Tax (Registration and Turnover) Rules, 1957 submitted by the applicant in support of the claims referred to in sub-clause (</a:t>
            </a:r>
            <a:r>
              <a:rPr lang="en-US" sz="2000" i="1" dirty="0" err="1">
                <a:solidFill>
                  <a:schemeClr val="tx1">
                    <a:lumMod val="65000"/>
                    <a:lumOff val="35000"/>
                  </a:schemeClr>
                </a:solidFill>
              </a:rPr>
              <a:t>i</a:t>
            </a:r>
            <a:r>
              <a:rPr lang="en-US" sz="2000" i="1" dirty="0">
                <a:solidFill>
                  <a:schemeClr val="tx1">
                    <a:lumMod val="65000"/>
                    <a:lumOff val="35000"/>
                  </a:schemeClr>
                </a:solidFill>
              </a:rPr>
              <a:t>) above;</a:t>
            </a:r>
          </a:p>
          <a:p>
            <a:pPr eaLnBrk="0" hangingPunct="0">
              <a:spcBef>
                <a:spcPts val="600"/>
              </a:spcBef>
              <a:spcAft>
                <a:spcPts val="600"/>
              </a:spcAft>
              <a:defRPr/>
            </a:pPr>
            <a:endParaRPr lang="en-US" sz="2000" i="1" dirty="0" smtClean="0">
              <a:solidFill>
                <a:schemeClr val="tx1">
                  <a:lumMod val="65000"/>
                  <a:lumOff val="35000"/>
                </a:schemeClr>
              </a:solidFill>
            </a:endParaRPr>
          </a:p>
        </p:txBody>
      </p:sp>
    </p:spTree>
    <p:extLst>
      <p:ext uri="{BB962C8B-B14F-4D97-AF65-F5344CB8AC3E}">
        <p14:creationId xmlns:p14="http://schemas.microsoft.com/office/powerpoint/2010/main" val="38851521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ChangeArrowheads="1"/>
          </p:cNvSpPr>
          <p:nvPr/>
        </p:nvSpPr>
        <p:spPr bwMode="auto">
          <a:xfrm>
            <a:off x="2649415" y="1120777"/>
            <a:ext cx="6893169" cy="766080"/>
          </a:xfrm>
          <a:prstGeom prst="rect">
            <a:avLst/>
          </a:prstGeom>
          <a:noFill/>
          <a:ln w="12700" algn="ctr">
            <a:noFill/>
            <a:miter lim="800000"/>
            <a:headEnd/>
            <a:tailEnd/>
          </a:ln>
          <a:effectLst/>
        </p:spPr>
        <p:txBody>
          <a:bodyPr wrap="square" anchor="t" anchorCtr="0">
            <a:noAutofit/>
          </a:bodyPr>
          <a:lstStyle/>
          <a:p>
            <a:pPr marL="228600" indent="-228600">
              <a:lnSpc>
                <a:spcPct val="150000"/>
              </a:lnSpc>
              <a:spcBef>
                <a:spcPts val="0"/>
              </a:spcBef>
              <a:spcAft>
                <a:spcPts val="800"/>
              </a:spcAft>
              <a:buFont typeface="Arial" pitchFamily="34" charset="0"/>
              <a:buChar char="•"/>
            </a:pPr>
            <a:endParaRPr lang="en-US" sz="1600" kern="0" dirty="0">
              <a:solidFill>
                <a:srgbClr val="00B0F0"/>
              </a:solidFill>
              <a:latin typeface="Arial" pitchFamily="34" charset="0"/>
            </a:endParaRPr>
          </a:p>
        </p:txBody>
      </p:sp>
      <p:sp>
        <p:nvSpPr>
          <p:cNvPr id="13" name="Title 1"/>
          <p:cNvSpPr txBox="1">
            <a:spLocks/>
          </p:cNvSpPr>
          <p:nvPr/>
        </p:nvSpPr>
        <p:spPr>
          <a:xfrm>
            <a:off x="79827" y="213508"/>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CASE STUDIES- TRADERS</a:t>
            </a:r>
            <a:endParaRPr lang="en-US" sz="2400" b="1" dirty="0">
              <a:solidFill>
                <a:schemeClr val="bg1"/>
              </a:solidFill>
              <a:latin typeface="+mn-lt"/>
              <a:cs typeface="Arial" panose="020B0604020202020204" pitchFamily="34" charset="0"/>
            </a:endParaRPr>
          </a:p>
        </p:txBody>
      </p:sp>
      <p:sp>
        <p:nvSpPr>
          <p:cNvPr id="2" name="Slide Number Placeholder 1"/>
          <p:cNvSpPr>
            <a:spLocks noGrp="1"/>
          </p:cNvSpPr>
          <p:nvPr>
            <p:ph type="sldNum" sz="quarter" idx="12"/>
          </p:nvPr>
        </p:nvSpPr>
        <p:spPr/>
        <p:txBody>
          <a:bodyPr/>
          <a:lstStyle/>
          <a:p>
            <a:fld id="{3D11B78B-7584-4080-BE2B-168B9AEEC979}" type="slidenum">
              <a:rPr lang="en-US" smtClean="0"/>
              <a:pPr/>
              <a:t>11</a:t>
            </a:fld>
            <a:endParaRPr lang="en-US"/>
          </a:p>
        </p:txBody>
      </p:sp>
      <p:sp>
        <p:nvSpPr>
          <p:cNvPr id="4" name="Footer Placeholder 3"/>
          <p:cNvSpPr>
            <a:spLocks noGrp="1"/>
          </p:cNvSpPr>
          <p:nvPr>
            <p:ph type="ftr" sz="quarter" idx="11"/>
          </p:nvPr>
        </p:nvSpPr>
        <p:spPr>
          <a:xfrm>
            <a:off x="4038598" y="6501493"/>
            <a:ext cx="4114800" cy="365125"/>
          </a:xfrm>
        </p:spPr>
        <p:txBody>
          <a:bodyPr/>
          <a:lstStyle/>
          <a:p>
            <a:r>
              <a:rPr lang="en-US" smtClean="0"/>
              <a:t>Subodh Vora &amp; Co., Chartered Accountants. All rights reserved</a:t>
            </a:r>
            <a:endParaRPr lang="en-US"/>
          </a:p>
        </p:txBody>
      </p:sp>
      <p:sp>
        <p:nvSpPr>
          <p:cNvPr id="8" name="Round Diagonal Corner Rectangle 7"/>
          <p:cNvSpPr>
            <a:spLocks noChangeArrowheads="1"/>
          </p:cNvSpPr>
          <p:nvPr/>
        </p:nvSpPr>
        <p:spPr bwMode="auto">
          <a:xfrm>
            <a:off x="319312" y="1031240"/>
            <a:ext cx="11553371" cy="855617"/>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anchor="t" anchorCtr="0">
            <a:noAutofit/>
          </a:bodyPr>
          <a:lstStyle/>
          <a:p>
            <a:pPr algn="just"/>
            <a:r>
              <a:rPr lang="en-US" sz="2400" i="1" dirty="0">
                <a:solidFill>
                  <a:schemeClr val="tx1">
                    <a:lumMod val="65000"/>
                    <a:lumOff val="35000"/>
                  </a:schemeClr>
                </a:solidFill>
                <a:latin typeface="+mj-lt"/>
              </a:rPr>
              <a:t>7</a:t>
            </a:r>
            <a:r>
              <a:rPr lang="en-US" sz="2400" i="1" dirty="0" smtClean="0">
                <a:solidFill>
                  <a:schemeClr val="tx1">
                    <a:lumMod val="65000"/>
                    <a:lumOff val="35000"/>
                  </a:schemeClr>
                </a:solidFill>
                <a:latin typeface="+mj-lt"/>
              </a:rPr>
              <a:t>. Whether all pending forms of previous year to be disallowed or only from April to June?</a:t>
            </a:r>
          </a:p>
        </p:txBody>
      </p:sp>
      <p:sp>
        <p:nvSpPr>
          <p:cNvPr id="9" name="Round Diagonal Corner Rectangle 8"/>
          <p:cNvSpPr>
            <a:spLocks noChangeArrowheads="1"/>
          </p:cNvSpPr>
          <p:nvPr/>
        </p:nvSpPr>
        <p:spPr bwMode="auto">
          <a:xfrm>
            <a:off x="319310" y="2323014"/>
            <a:ext cx="11553370" cy="986244"/>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anchor="t" anchorCtr="0">
            <a:noAutofit/>
          </a:bodyPr>
          <a:lstStyle/>
          <a:p>
            <a:pPr algn="just"/>
            <a:r>
              <a:rPr lang="en-US" sz="2400" i="1" dirty="0">
                <a:solidFill>
                  <a:schemeClr val="tx1">
                    <a:lumMod val="65000"/>
                    <a:lumOff val="35000"/>
                  </a:schemeClr>
                </a:solidFill>
                <a:latin typeface="+mj-lt"/>
              </a:rPr>
              <a:t>8</a:t>
            </a:r>
            <a:r>
              <a:rPr lang="en-US" sz="2400" i="1" dirty="0" smtClean="0">
                <a:solidFill>
                  <a:schemeClr val="tx1">
                    <a:lumMod val="65000"/>
                    <a:lumOff val="35000"/>
                  </a:schemeClr>
                </a:solidFill>
                <a:latin typeface="+mj-lt"/>
              </a:rPr>
              <a:t>. Whether VAT credit in excess of 5L to be carried forward or to be claimed as refund in terms of Maharashtra Trade Circular No. 4T of 2013</a:t>
            </a:r>
          </a:p>
        </p:txBody>
      </p:sp>
      <p:sp>
        <p:nvSpPr>
          <p:cNvPr id="11" name="Round Diagonal Corner Rectangle 10"/>
          <p:cNvSpPr>
            <a:spLocks noChangeArrowheads="1"/>
          </p:cNvSpPr>
          <p:nvPr/>
        </p:nvSpPr>
        <p:spPr bwMode="auto">
          <a:xfrm>
            <a:off x="319310" y="3846560"/>
            <a:ext cx="11553370" cy="1232532"/>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anchor="t" anchorCtr="0">
            <a:noAutofit/>
          </a:bodyPr>
          <a:lstStyle/>
          <a:p>
            <a:pPr algn="just"/>
            <a:r>
              <a:rPr lang="en-US" sz="2400" i="1" dirty="0" smtClean="0">
                <a:solidFill>
                  <a:schemeClr val="tx1">
                    <a:lumMod val="65000"/>
                    <a:lumOff val="35000"/>
                  </a:schemeClr>
                </a:solidFill>
                <a:latin typeface="+mj-lt"/>
              </a:rPr>
              <a:t>9. A mobile dealer under MVAT is eligible to avail set-off in staggered manner i.e. as and how the sale takes place. For such dealers not all set-off on purchases are captured in MVAT return. How will the </a:t>
            </a:r>
            <a:r>
              <a:rPr lang="en-US" sz="2400" i="1" dirty="0" err="1" smtClean="0">
                <a:solidFill>
                  <a:schemeClr val="tx1">
                    <a:lumMod val="65000"/>
                    <a:lumOff val="35000"/>
                  </a:schemeClr>
                </a:solidFill>
                <a:latin typeface="+mj-lt"/>
              </a:rPr>
              <a:t>unavailed</a:t>
            </a:r>
            <a:r>
              <a:rPr lang="en-US" sz="2400" i="1" dirty="0" smtClean="0">
                <a:solidFill>
                  <a:schemeClr val="tx1">
                    <a:lumMod val="65000"/>
                    <a:lumOff val="35000"/>
                  </a:schemeClr>
                </a:solidFill>
                <a:latin typeface="+mj-lt"/>
              </a:rPr>
              <a:t> credit be carried forwarded?</a:t>
            </a:r>
          </a:p>
        </p:txBody>
      </p:sp>
    </p:spTree>
    <p:extLst>
      <p:ext uri="{BB962C8B-B14F-4D97-AF65-F5344CB8AC3E}">
        <p14:creationId xmlns:p14="http://schemas.microsoft.com/office/powerpoint/2010/main" val="3152989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down)">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down)">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ChangeArrowheads="1"/>
          </p:cNvSpPr>
          <p:nvPr/>
        </p:nvSpPr>
        <p:spPr bwMode="auto">
          <a:xfrm>
            <a:off x="2649415" y="1120777"/>
            <a:ext cx="6893169" cy="766080"/>
          </a:xfrm>
          <a:prstGeom prst="rect">
            <a:avLst/>
          </a:prstGeom>
          <a:noFill/>
          <a:ln w="12700" algn="ctr">
            <a:noFill/>
            <a:miter lim="800000"/>
            <a:headEnd/>
            <a:tailEnd/>
          </a:ln>
          <a:effectLst/>
        </p:spPr>
        <p:txBody>
          <a:bodyPr wrap="square" anchor="t" anchorCtr="0">
            <a:noAutofit/>
          </a:bodyPr>
          <a:lstStyle/>
          <a:p>
            <a:pPr marL="228600" indent="-228600">
              <a:lnSpc>
                <a:spcPct val="150000"/>
              </a:lnSpc>
              <a:spcBef>
                <a:spcPts val="0"/>
              </a:spcBef>
              <a:spcAft>
                <a:spcPts val="800"/>
              </a:spcAft>
              <a:buFont typeface="Arial" pitchFamily="34" charset="0"/>
              <a:buChar char="•"/>
            </a:pPr>
            <a:endParaRPr lang="en-US" sz="1600" kern="0" dirty="0">
              <a:solidFill>
                <a:srgbClr val="00B0F0"/>
              </a:solidFill>
              <a:latin typeface="Arial" pitchFamily="34" charset="0"/>
            </a:endParaRPr>
          </a:p>
        </p:txBody>
      </p:sp>
      <p:sp>
        <p:nvSpPr>
          <p:cNvPr id="13" name="Title 1"/>
          <p:cNvSpPr txBox="1">
            <a:spLocks/>
          </p:cNvSpPr>
          <p:nvPr/>
        </p:nvSpPr>
        <p:spPr>
          <a:xfrm>
            <a:off x="79827" y="213508"/>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Section 140(6) - Gujarat SGST Bill (Composition dealers- Builders VAT credit)</a:t>
            </a:r>
            <a:endParaRPr lang="en-US" sz="2400" b="1" dirty="0">
              <a:solidFill>
                <a:schemeClr val="bg1"/>
              </a:solidFill>
              <a:latin typeface="+mn-lt"/>
              <a:cs typeface="Arial" panose="020B0604020202020204" pitchFamily="34" charset="0"/>
            </a:endParaRPr>
          </a:p>
        </p:txBody>
      </p:sp>
      <p:sp>
        <p:nvSpPr>
          <p:cNvPr id="2" name="Slide Number Placeholder 1"/>
          <p:cNvSpPr>
            <a:spLocks noGrp="1"/>
          </p:cNvSpPr>
          <p:nvPr>
            <p:ph type="sldNum" sz="quarter" idx="12"/>
          </p:nvPr>
        </p:nvSpPr>
        <p:spPr/>
        <p:txBody>
          <a:bodyPr/>
          <a:lstStyle/>
          <a:p>
            <a:fld id="{3D11B78B-7584-4080-BE2B-168B9AEEC979}" type="slidenum">
              <a:rPr lang="en-US" smtClean="0"/>
              <a:pPr/>
              <a:t>12</a:t>
            </a:fld>
            <a:endParaRPr lang="en-US"/>
          </a:p>
        </p:txBody>
      </p:sp>
      <p:sp>
        <p:nvSpPr>
          <p:cNvPr id="4" name="Footer Placeholder 3"/>
          <p:cNvSpPr>
            <a:spLocks noGrp="1"/>
          </p:cNvSpPr>
          <p:nvPr>
            <p:ph type="ftr" sz="quarter" idx="11"/>
          </p:nvPr>
        </p:nvSpPr>
        <p:spPr>
          <a:xfrm>
            <a:off x="4038598" y="6501493"/>
            <a:ext cx="4114800" cy="365125"/>
          </a:xfrm>
        </p:spPr>
        <p:txBody>
          <a:bodyPr/>
          <a:lstStyle/>
          <a:p>
            <a:r>
              <a:rPr lang="en-US" smtClean="0"/>
              <a:t>Subodh Vora &amp; Co., Chartered Accountants. All rights reserved</a:t>
            </a:r>
            <a:endParaRPr lang="en-US"/>
          </a:p>
        </p:txBody>
      </p:sp>
      <p:sp>
        <p:nvSpPr>
          <p:cNvPr id="12" name="Round Diagonal Corner Rectangle 11"/>
          <p:cNvSpPr>
            <a:spLocks noChangeArrowheads="1"/>
          </p:cNvSpPr>
          <p:nvPr/>
        </p:nvSpPr>
        <p:spPr bwMode="auto">
          <a:xfrm>
            <a:off x="217714" y="899886"/>
            <a:ext cx="11509827" cy="5601607"/>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numCol="1" anchor="t" anchorCtr="0">
            <a:noAutofit/>
          </a:bodyPr>
          <a:lstStyle/>
          <a:p>
            <a:pPr eaLnBrk="0" hangingPunct="0">
              <a:spcBef>
                <a:spcPts val="600"/>
              </a:spcBef>
              <a:spcAft>
                <a:spcPts val="600"/>
              </a:spcAft>
              <a:defRPr/>
            </a:pPr>
            <a:r>
              <a:rPr lang="en-US" sz="2000" i="1" dirty="0" smtClean="0">
                <a:solidFill>
                  <a:schemeClr val="tx1">
                    <a:lumMod val="65000"/>
                    <a:lumOff val="35000"/>
                  </a:schemeClr>
                </a:solidFill>
              </a:rPr>
              <a:t>140(6</a:t>
            </a:r>
            <a:r>
              <a:rPr lang="en-US" sz="2000" i="1" dirty="0">
                <a:solidFill>
                  <a:schemeClr val="tx1">
                    <a:lumMod val="65000"/>
                    <a:lumOff val="35000"/>
                  </a:schemeClr>
                </a:solidFill>
              </a:rPr>
              <a:t>) A registered person, who was either paying tax at a fixed rate </a:t>
            </a:r>
            <a:r>
              <a:rPr lang="en-US" sz="2000" i="1" dirty="0" smtClean="0">
                <a:solidFill>
                  <a:schemeClr val="tx1">
                    <a:lumMod val="65000"/>
                    <a:lumOff val="35000"/>
                  </a:schemeClr>
                </a:solidFill>
              </a:rPr>
              <a:t>or paying </a:t>
            </a:r>
            <a:r>
              <a:rPr lang="en-US" sz="2000" i="1" dirty="0">
                <a:solidFill>
                  <a:schemeClr val="tx1">
                    <a:lumMod val="65000"/>
                    <a:lumOff val="35000"/>
                  </a:schemeClr>
                </a:solidFill>
              </a:rPr>
              <a:t>a fixed amount in lieu of the tax payable under the </a:t>
            </a:r>
            <a:r>
              <a:rPr lang="en-US" sz="2000" i="1" dirty="0" smtClean="0">
                <a:solidFill>
                  <a:schemeClr val="tx1">
                    <a:lumMod val="65000"/>
                    <a:lumOff val="35000"/>
                  </a:schemeClr>
                </a:solidFill>
              </a:rPr>
              <a:t>existing law </a:t>
            </a:r>
            <a:r>
              <a:rPr lang="en-US" sz="2000" i="1" dirty="0">
                <a:solidFill>
                  <a:schemeClr val="tx1">
                    <a:lumMod val="65000"/>
                    <a:lumOff val="35000"/>
                  </a:schemeClr>
                </a:solidFill>
              </a:rPr>
              <a:t>shall be entitled to take, in his electronic credit ledger, credit </a:t>
            </a:r>
            <a:r>
              <a:rPr lang="en-US" sz="2000" i="1" dirty="0" smtClean="0">
                <a:solidFill>
                  <a:schemeClr val="tx1">
                    <a:lumMod val="65000"/>
                    <a:lumOff val="35000"/>
                  </a:schemeClr>
                </a:solidFill>
              </a:rPr>
              <a:t>of value </a:t>
            </a:r>
            <a:r>
              <a:rPr lang="en-US" sz="2000" i="1" dirty="0">
                <a:solidFill>
                  <a:schemeClr val="tx1">
                    <a:lumMod val="65000"/>
                    <a:lumOff val="35000"/>
                  </a:schemeClr>
                </a:solidFill>
              </a:rPr>
              <a:t>added tax in respect of inputs held in stock and </a:t>
            </a:r>
            <a:r>
              <a:rPr lang="en-US" sz="2000" i="1" dirty="0" smtClean="0">
                <a:solidFill>
                  <a:schemeClr val="tx1">
                    <a:lumMod val="65000"/>
                    <a:lumOff val="35000"/>
                  </a:schemeClr>
                </a:solidFill>
              </a:rPr>
              <a:t>inputs contained </a:t>
            </a:r>
            <a:r>
              <a:rPr lang="en-US" sz="2000" i="1" dirty="0">
                <a:solidFill>
                  <a:schemeClr val="tx1">
                    <a:lumMod val="65000"/>
                    <a:lumOff val="35000"/>
                  </a:schemeClr>
                </a:solidFill>
              </a:rPr>
              <a:t>in semi-finished or finished goods held in stock on </a:t>
            </a:r>
            <a:r>
              <a:rPr lang="en-US" sz="2000" i="1" dirty="0" smtClean="0">
                <a:solidFill>
                  <a:schemeClr val="tx1">
                    <a:lumMod val="65000"/>
                    <a:lumOff val="35000"/>
                  </a:schemeClr>
                </a:solidFill>
              </a:rPr>
              <a:t>the appointed </a:t>
            </a:r>
            <a:r>
              <a:rPr lang="en-US" sz="2000" i="1" dirty="0">
                <a:solidFill>
                  <a:schemeClr val="tx1">
                    <a:lumMod val="65000"/>
                    <a:lumOff val="35000"/>
                  </a:schemeClr>
                </a:solidFill>
              </a:rPr>
              <a:t>day subject to the following conditions, namely:––</a:t>
            </a:r>
          </a:p>
          <a:p>
            <a:pPr eaLnBrk="0" hangingPunct="0">
              <a:spcBef>
                <a:spcPts val="600"/>
              </a:spcBef>
              <a:spcAft>
                <a:spcPts val="600"/>
              </a:spcAft>
              <a:defRPr/>
            </a:pPr>
            <a:r>
              <a:rPr lang="en-US" sz="2000" i="1" dirty="0">
                <a:solidFill>
                  <a:schemeClr val="tx1">
                    <a:lumMod val="65000"/>
                    <a:lumOff val="35000"/>
                  </a:schemeClr>
                </a:solidFill>
              </a:rPr>
              <a:t>(</a:t>
            </a:r>
            <a:r>
              <a:rPr lang="en-US" sz="2000" i="1" dirty="0" err="1">
                <a:solidFill>
                  <a:schemeClr val="tx1">
                    <a:lumMod val="65000"/>
                    <a:lumOff val="35000"/>
                  </a:schemeClr>
                </a:solidFill>
              </a:rPr>
              <a:t>i</a:t>
            </a:r>
            <a:r>
              <a:rPr lang="en-US" sz="2000" i="1" dirty="0">
                <a:solidFill>
                  <a:schemeClr val="tx1">
                    <a:lumMod val="65000"/>
                    <a:lumOff val="35000"/>
                  </a:schemeClr>
                </a:solidFill>
              </a:rPr>
              <a:t>) such inputs or goods are used or intended to be used </a:t>
            </a:r>
            <a:r>
              <a:rPr lang="en-US" sz="2000" i="1" dirty="0" smtClean="0">
                <a:solidFill>
                  <a:schemeClr val="tx1">
                    <a:lumMod val="65000"/>
                    <a:lumOff val="35000"/>
                  </a:schemeClr>
                </a:solidFill>
              </a:rPr>
              <a:t>for making </a:t>
            </a:r>
            <a:r>
              <a:rPr lang="en-US" sz="2000" i="1" dirty="0">
                <a:solidFill>
                  <a:schemeClr val="tx1">
                    <a:lumMod val="65000"/>
                    <a:lumOff val="35000"/>
                  </a:schemeClr>
                </a:solidFill>
              </a:rPr>
              <a:t>taxable supplies under this Act;</a:t>
            </a:r>
          </a:p>
          <a:p>
            <a:pPr eaLnBrk="0" hangingPunct="0">
              <a:spcBef>
                <a:spcPts val="600"/>
              </a:spcBef>
              <a:spcAft>
                <a:spcPts val="600"/>
              </a:spcAft>
              <a:defRPr/>
            </a:pPr>
            <a:r>
              <a:rPr lang="en-US" sz="2000" i="1" dirty="0">
                <a:solidFill>
                  <a:schemeClr val="tx1">
                    <a:lumMod val="65000"/>
                    <a:lumOff val="35000"/>
                  </a:schemeClr>
                </a:solidFill>
              </a:rPr>
              <a:t>(ii) the said registered person is not paying tax under section 10;</a:t>
            </a:r>
          </a:p>
          <a:p>
            <a:pPr eaLnBrk="0" hangingPunct="0">
              <a:spcBef>
                <a:spcPts val="600"/>
              </a:spcBef>
              <a:spcAft>
                <a:spcPts val="600"/>
              </a:spcAft>
              <a:defRPr/>
            </a:pPr>
            <a:r>
              <a:rPr lang="en-US" sz="2000" i="1" dirty="0">
                <a:solidFill>
                  <a:schemeClr val="tx1">
                    <a:lumMod val="65000"/>
                    <a:lumOff val="35000"/>
                  </a:schemeClr>
                </a:solidFill>
              </a:rPr>
              <a:t>(iii) the said registered person is eligible for input tax credit </a:t>
            </a:r>
            <a:r>
              <a:rPr lang="en-US" sz="2000" i="1" dirty="0" smtClean="0">
                <a:solidFill>
                  <a:schemeClr val="tx1">
                    <a:lumMod val="65000"/>
                    <a:lumOff val="35000"/>
                  </a:schemeClr>
                </a:solidFill>
              </a:rPr>
              <a:t>on such </a:t>
            </a:r>
            <a:r>
              <a:rPr lang="en-US" sz="2000" i="1" dirty="0">
                <a:solidFill>
                  <a:schemeClr val="tx1">
                    <a:lumMod val="65000"/>
                    <a:lumOff val="35000"/>
                  </a:schemeClr>
                </a:solidFill>
              </a:rPr>
              <a:t>inputs under this Act;</a:t>
            </a:r>
          </a:p>
          <a:p>
            <a:pPr eaLnBrk="0" hangingPunct="0">
              <a:spcBef>
                <a:spcPts val="600"/>
              </a:spcBef>
              <a:spcAft>
                <a:spcPts val="600"/>
              </a:spcAft>
              <a:defRPr/>
            </a:pPr>
            <a:r>
              <a:rPr lang="en-US" sz="2000" i="1" dirty="0">
                <a:solidFill>
                  <a:srgbClr val="FF0000"/>
                </a:solidFill>
              </a:rPr>
              <a:t>(iv) the said registered person is in possession of invoice or </a:t>
            </a:r>
            <a:r>
              <a:rPr lang="en-US" sz="2000" i="1" dirty="0" smtClean="0">
                <a:solidFill>
                  <a:srgbClr val="FF0000"/>
                </a:solidFill>
              </a:rPr>
              <a:t>other prescribed </a:t>
            </a:r>
            <a:r>
              <a:rPr lang="en-US" sz="2000" i="1" dirty="0">
                <a:solidFill>
                  <a:srgbClr val="FF0000"/>
                </a:solidFill>
              </a:rPr>
              <a:t>documents evidencing payment of tax under </a:t>
            </a:r>
            <a:r>
              <a:rPr lang="en-US" sz="2000" i="1" dirty="0" smtClean="0">
                <a:solidFill>
                  <a:srgbClr val="FF0000"/>
                </a:solidFill>
              </a:rPr>
              <a:t>the existing </a:t>
            </a:r>
            <a:r>
              <a:rPr lang="en-US" sz="2000" i="1" dirty="0">
                <a:solidFill>
                  <a:srgbClr val="FF0000"/>
                </a:solidFill>
              </a:rPr>
              <a:t>law in respect of inputs; and</a:t>
            </a:r>
          </a:p>
          <a:p>
            <a:pPr eaLnBrk="0" hangingPunct="0">
              <a:spcBef>
                <a:spcPts val="600"/>
              </a:spcBef>
              <a:spcAft>
                <a:spcPts val="600"/>
              </a:spcAft>
              <a:defRPr/>
            </a:pPr>
            <a:r>
              <a:rPr lang="en-US" sz="2000" i="1" dirty="0">
                <a:solidFill>
                  <a:schemeClr val="tx1">
                    <a:lumMod val="65000"/>
                    <a:lumOff val="35000"/>
                  </a:schemeClr>
                </a:solidFill>
              </a:rPr>
              <a:t>(v) such invoices or other prescribed documents were issued </a:t>
            </a:r>
            <a:r>
              <a:rPr lang="en-US" sz="2000" i="1" dirty="0" smtClean="0">
                <a:solidFill>
                  <a:schemeClr val="tx1">
                    <a:lumMod val="65000"/>
                    <a:lumOff val="35000"/>
                  </a:schemeClr>
                </a:solidFill>
              </a:rPr>
              <a:t>not earlier </a:t>
            </a:r>
            <a:r>
              <a:rPr lang="en-US" sz="2000" i="1" dirty="0">
                <a:solidFill>
                  <a:schemeClr val="tx1">
                    <a:lumMod val="65000"/>
                    <a:lumOff val="35000"/>
                  </a:schemeClr>
                </a:solidFill>
              </a:rPr>
              <a:t>than twelve months immediately preceding </a:t>
            </a:r>
            <a:r>
              <a:rPr lang="en-US" sz="2000" i="1" dirty="0" smtClean="0">
                <a:solidFill>
                  <a:schemeClr val="tx1">
                    <a:lumMod val="65000"/>
                    <a:lumOff val="35000"/>
                  </a:schemeClr>
                </a:solidFill>
              </a:rPr>
              <a:t>the appointed </a:t>
            </a:r>
            <a:r>
              <a:rPr lang="en-US" sz="2000" i="1" dirty="0">
                <a:solidFill>
                  <a:schemeClr val="tx1">
                    <a:lumMod val="65000"/>
                    <a:lumOff val="35000"/>
                  </a:schemeClr>
                </a:solidFill>
              </a:rPr>
              <a:t>day. </a:t>
            </a:r>
            <a:endParaRPr lang="en-US" sz="2000" i="1" dirty="0" smtClean="0">
              <a:solidFill>
                <a:schemeClr val="tx1">
                  <a:lumMod val="65000"/>
                  <a:lumOff val="35000"/>
                </a:schemeClr>
              </a:solidFill>
            </a:endParaRPr>
          </a:p>
        </p:txBody>
      </p:sp>
    </p:spTree>
    <p:extLst>
      <p:ext uri="{BB962C8B-B14F-4D97-AF65-F5344CB8AC3E}">
        <p14:creationId xmlns:p14="http://schemas.microsoft.com/office/powerpoint/2010/main" val="13692226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ChangeArrowheads="1"/>
          </p:cNvSpPr>
          <p:nvPr/>
        </p:nvSpPr>
        <p:spPr bwMode="auto">
          <a:xfrm>
            <a:off x="2649415" y="1120777"/>
            <a:ext cx="6893169" cy="766080"/>
          </a:xfrm>
          <a:prstGeom prst="rect">
            <a:avLst/>
          </a:prstGeom>
          <a:noFill/>
          <a:ln w="12700" algn="ctr">
            <a:noFill/>
            <a:miter lim="800000"/>
            <a:headEnd/>
            <a:tailEnd/>
          </a:ln>
          <a:effectLst/>
        </p:spPr>
        <p:txBody>
          <a:bodyPr wrap="square" anchor="t" anchorCtr="0">
            <a:noAutofit/>
          </a:bodyPr>
          <a:lstStyle/>
          <a:p>
            <a:pPr marL="228600" indent="-228600">
              <a:lnSpc>
                <a:spcPct val="150000"/>
              </a:lnSpc>
              <a:spcBef>
                <a:spcPts val="0"/>
              </a:spcBef>
              <a:spcAft>
                <a:spcPts val="800"/>
              </a:spcAft>
              <a:buFont typeface="Arial" pitchFamily="34" charset="0"/>
              <a:buChar char="•"/>
            </a:pPr>
            <a:endParaRPr lang="en-US" sz="1600" kern="0" dirty="0">
              <a:solidFill>
                <a:srgbClr val="00B0F0"/>
              </a:solidFill>
              <a:latin typeface="Arial" pitchFamily="34" charset="0"/>
            </a:endParaRPr>
          </a:p>
        </p:txBody>
      </p:sp>
      <p:sp>
        <p:nvSpPr>
          <p:cNvPr id="13" name="Title 1"/>
          <p:cNvSpPr txBox="1">
            <a:spLocks/>
          </p:cNvSpPr>
          <p:nvPr/>
        </p:nvSpPr>
        <p:spPr>
          <a:xfrm>
            <a:off x="79827" y="213508"/>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CASE STUDIES- MISCELLANEOUS</a:t>
            </a:r>
            <a:endParaRPr lang="en-US" sz="2400" b="1" dirty="0">
              <a:solidFill>
                <a:schemeClr val="bg1"/>
              </a:solidFill>
              <a:latin typeface="+mn-lt"/>
              <a:cs typeface="Arial" panose="020B0604020202020204" pitchFamily="34" charset="0"/>
            </a:endParaRPr>
          </a:p>
        </p:txBody>
      </p:sp>
      <p:sp>
        <p:nvSpPr>
          <p:cNvPr id="2" name="Slide Number Placeholder 1"/>
          <p:cNvSpPr>
            <a:spLocks noGrp="1"/>
          </p:cNvSpPr>
          <p:nvPr>
            <p:ph type="sldNum" sz="quarter" idx="12"/>
          </p:nvPr>
        </p:nvSpPr>
        <p:spPr/>
        <p:txBody>
          <a:bodyPr/>
          <a:lstStyle/>
          <a:p>
            <a:fld id="{3D11B78B-7584-4080-BE2B-168B9AEEC979}" type="slidenum">
              <a:rPr lang="en-US" smtClean="0"/>
              <a:pPr/>
              <a:t>13</a:t>
            </a:fld>
            <a:endParaRPr lang="en-US"/>
          </a:p>
        </p:txBody>
      </p:sp>
      <p:sp>
        <p:nvSpPr>
          <p:cNvPr id="4" name="Footer Placeholder 3"/>
          <p:cNvSpPr>
            <a:spLocks noGrp="1"/>
          </p:cNvSpPr>
          <p:nvPr>
            <p:ph type="ftr" sz="quarter" idx="11"/>
          </p:nvPr>
        </p:nvSpPr>
        <p:spPr>
          <a:xfrm>
            <a:off x="4038598" y="6501493"/>
            <a:ext cx="4114800" cy="365125"/>
          </a:xfrm>
        </p:spPr>
        <p:txBody>
          <a:bodyPr/>
          <a:lstStyle/>
          <a:p>
            <a:r>
              <a:rPr lang="en-US" smtClean="0"/>
              <a:t>Subodh Vora &amp; Co., Chartered Accountants. All rights reserved</a:t>
            </a:r>
            <a:endParaRPr lang="en-US"/>
          </a:p>
        </p:txBody>
      </p:sp>
      <p:sp>
        <p:nvSpPr>
          <p:cNvPr id="8" name="Round Diagonal Corner Rectangle 7"/>
          <p:cNvSpPr>
            <a:spLocks noChangeArrowheads="1"/>
          </p:cNvSpPr>
          <p:nvPr/>
        </p:nvSpPr>
        <p:spPr bwMode="auto">
          <a:xfrm>
            <a:off x="319312" y="1031240"/>
            <a:ext cx="11553371" cy="4155309"/>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anchor="t" anchorCtr="0">
            <a:noAutofit/>
          </a:bodyPr>
          <a:lstStyle/>
          <a:p>
            <a:pPr algn="just"/>
            <a:r>
              <a:rPr lang="en-US" sz="2400" i="1" dirty="0" smtClean="0">
                <a:solidFill>
                  <a:schemeClr val="tx1">
                    <a:lumMod val="65000"/>
                    <a:lumOff val="35000"/>
                  </a:schemeClr>
                </a:solidFill>
                <a:latin typeface="+mj-lt"/>
              </a:rPr>
              <a:t>10. Ongoing projects- </a:t>
            </a:r>
          </a:p>
          <a:p>
            <a:pPr algn="just"/>
            <a:r>
              <a:rPr lang="en-US" sz="2400" i="1" dirty="0" smtClean="0">
                <a:solidFill>
                  <a:schemeClr val="tx1">
                    <a:lumMod val="65000"/>
                    <a:lumOff val="35000"/>
                  </a:schemeClr>
                </a:solidFill>
                <a:latin typeface="+mj-lt"/>
              </a:rPr>
              <a:t>A builder has sold an under construction flat as on 30</a:t>
            </a:r>
            <a:r>
              <a:rPr lang="en-US" sz="2400" i="1" baseline="30000" dirty="0" smtClean="0">
                <a:solidFill>
                  <a:schemeClr val="tx1">
                    <a:lumMod val="65000"/>
                    <a:lumOff val="35000"/>
                  </a:schemeClr>
                </a:solidFill>
                <a:latin typeface="+mj-lt"/>
              </a:rPr>
              <a:t>th</a:t>
            </a:r>
            <a:r>
              <a:rPr lang="en-US" sz="2400" i="1" dirty="0" smtClean="0">
                <a:solidFill>
                  <a:schemeClr val="tx1">
                    <a:lumMod val="65000"/>
                    <a:lumOff val="35000"/>
                  </a:schemeClr>
                </a:solidFill>
                <a:latin typeface="+mj-lt"/>
              </a:rPr>
              <a:t> June for a consideration of INR 1 Crore. 30% installments became due and accordingly service tax to the tune of 30% is paid by the builder. However, full VAT @ 1% (i.e. 1 Lakh) is paid since the agreement is registered.</a:t>
            </a:r>
          </a:p>
          <a:p>
            <a:pPr algn="just"/>
            <a:r>
              <a:rPr lang="en-US" sz="2400" i="1" dirty="0" smtClean="0">
                <a:solidFill>
                  <a:schemeClr val="tx1">
                    <a:lumMod val="65000"/>
                    <a:lumOff val="35000"/>
                  </a:schemeClr>
                </a:solidFill>
                <a:latin typeface="+mj-lt"/>
              </a:rPr>
              <a:t>Another installment of INR 10 Lakhs is due in GST era. How to calculate CGST &amp; SGST on said 10 Lakhs installment. The builder is of the opinion that no SGST is payable since he has already paid full VAT. IS the contention correct?</a:t>
            </a:r>
          </a:p>
          <a:p>
            <a:pPr algn="just"/>
            <a:endParaRPr lang="en-US" sz="2400" i="1" dirty="0">
              <a:solidFill>
                <a:schemeClr val="tx1">
                  <a:lumMod val="65000"/>
                  <a:lumOff val="35000"/>
                </a:schemeClr>
              </a:solidFill>
              <a:latin typeface="+mj-lt"/>
            </a:endParaRPr>
          </a:p>
          <a:p>
            <a:pPr algn="just"/>
            <a:r>
              <a:rPr lang="en-US" sz="2400" i="1" dirty="0" smtClean="0">
                <a:solidFill>
                  <a:schemeClr val="tx1">
                    <a:lumMod val="65000"/>
                    <a:lumOff val="35000"/>
                  </a:schemeClr>
                </a:solidFill>
                <a:latin typeface="+mj-lt"/>
              </a:rPr>
              <a:t>Reference: Section 142(11)</a:t>
            </a:r>
          </a:p>
        </p:txBody>
      </p:sp>
    </p:spTree>
    <p:extLst>
      <p:ext uri="{BB962C8B-B14F-4D97-AF65-F5344CB8AC3E}">
        <p14:creationId xmlns:p14="http://schemas.microsoft.com/office/powerpoint/2010/main" val="3499703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ChangeArrowheads="1"/>
          </p:cNvSpPr>
          <p:nvPr/>
        </p:nvSpPr>
        <p:spPr bwMode="auto">
          <a:xfrm>
            <a:off x="2649415" y="1120777"/>
            <a:ext cx="6893169" cy="766080"/>
          </a:xfrm>
          <a:prstGeom prst="rect">
            <a:avLst/>
          </a:prstGeom>
          <a:noFill/>
          <a:ln w="12700" algn="ctr">
            <a:noFill/>
            <a:miter lim="800000"/>
            <a:headEnd/>
            <a:tailEnd/>
          </a:ln>
          <a:effectLst/>
        </p:spPr>
        <p:txBody>
          <a:bodyPr wrap="square" anchor="t" anchorCtr="0">
            <a:noAutofit/>
          </a:bodyPr>
          <a:lstStyle/>
          <a:p>
            <a:pPr marL="228600" indent="-228600">
              <a:lnSpc>
                <a:spcPct val="150000"/>
              </a:lnSpc>
              <a:spcBef>
                <a:spcPts val="0"/>
              </a:spcBef>
              <a:spcAft>
                <a:spcPts val="800"/>
              </a:spcAft>
              <a:buFont typeface="Arial" pitchFamily="34" charset="0"/>
              <a:buChar char="•"/>
            </a:pPr>
            <a:endParaRPr lang="en-US" sz="1600" kern="0" dirty="0">
              <a:solidFill>
                <a:srgbClr val="00B0F0"/>
              </a:solidFill>
              <a:latin typeface="Arial" pitchFamily="34" charset="0"/>
            </a:endParaRPr>
          </a:p>
        </p:txBody>
      </p:sp>
      <p:sp>
        <p:nvSpPr>
          <p:cNvPr id="13" name="Title 1"/>
          <p:cNvSpPr txBox="1">
            <a:spLocks/>
          </p:cNvSpPr>
          <p:nvPr/>
        </p:nvSpPr>
        <p:spPr>
          <a:xfrm>
            <a:off x="79827" y="213508"/>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Section 142(11) of CGST Act</a:t>
            </a:r>
            <a:endParaRPr lang="en-US" sz="2400" b="1" dirty="0">
              <a:solidFill>
                <a:schemeClr val="bg1"/>
              </a:solidFill>
              <a:latin typeface="+mn-lt"/>
              <a:cs typeface="Arial" panose="020B0604020202020204" pitchFamily="34" charset="0"/>
            </a:endParaRPr>
          </a:p>
        </p:txBody>
      </p:sp>
      <p:sp>
        <p:nvSpPr>
          <p:cNvPr id="2" name="Slide Number Placeholder 1"/>
          <p:cNvSpPr>
            <a:spLocks noGrp="1"/>
          </p:cNvSpPr>
          <p:nvPr>
            <p:ph type="sldNum" sz="quarter" idx="12"/>
          </p:nvPr>
        </p:nvSpPr>
        <p:spPr/>
        <p:txBody>
          <a:bodyPr/>
          <a:lstStyle/>
          <a:p>
            <a:fld id="{3D11B78B-7584-4080-BE2B-168B9AEEC979}" type="slidenum">
              <a:rPr lang="en-US" smtClean="0"/>
              <a:pPr/>
              <a:t>14</a:t>
            </a:fld>
            <a:endParaRPr lang="en-US"/>
          </a:p>
        </p:txBody>
      </p:sp>
      <p:sp>
        <p:nvSpPr>
          <p:cNvPr id="4" name="Footer Placeholder 3"/>
          <p:cNvSpPr>
            <a:spLocks noGrp="1"/>
          </p:cNvSpPr>
          <p:nvPr>
            <p:ph type="ftr" sz="quarter" idx="11"/>
          </p:nvPr>
        </p:nvSpPr>
        <p:spPr>
          <a:xfrm>
            <a:off x="4038598" y="6501493"/>
            <a:ext cx="4114800" cy="365125"/>
          </a:xfrm>
        </p:spPr>
        <p:txBody>
          <a:bodyPr/>
          <a:lstStyle/>
          <a:p>
            <a:r>
              <a:rPr lang="en-US" smtClean="0"/>
              <a:t>Subodh Vora &amp; Co., Chartered Accountants. All rights reserved</a:t>
            </a:r>
            <a:endParaRPr lang="en-US"/>
          </a:p>
        </p:txBody>
      </p:sp>
      <p:sp>
        <p:nvSpPr>
          <p:cNvPr id="12" name="Round Diagonal Corner Rectangle 11"/>
          <p:cNvSpPr>
            <a:spLocks noChangeArrowheads="1"/>
          </p:cNvSpPr>
          <p:nvPr/>
        </p:nvSpPr>
        <p:spPr bwMode="auto">
          <a:xfrm>
            <a:off x="290286" y="899886"/>
            <a:ext cx="11509827" cy="5601607"/>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numCol="1" anchor="t" anchorCtr="0">
            <a:noAutofit/>
          </a:bodyPr>
          <a:lstStyle/>
          <a:p>
            <a:pPr eaLnBrk="0" hangingPunct="0">
              <a:lnSpc>
                <a:spcPct val="150000"/>
              </a:lnSpc>
              <a:spcBef>
                <a:spcPts val="600"/>
              </a:spcBef>
              <a:spcAft>
                <a:spcPts val="600"/>
              </a:spcAft>
              <a:defRPr/>
            </a:pPr>
            <a:r>
              <a:rPr lang="en-US" sz="2000" i="1" dirty="0">
                <a:solidFill>
                  <a:schemeClr val="tx1">
                    <a:lumMod val="65000"/>
                    <a:lumOff val="35000"/>
                  </a:schemeClr>
                </a:solidFill>
              </a:rPr>
              <a:t>(11</a:t>
            </a:r>
            <a:r>
              <a:rPr lang="en-US" sz="2000" i="1">
                <a:solidFill>
                  <a:schemeClr val="tx1">
                    <a:lumMod val="65000"/>
                    <a:lumOff val="35000"/>
                  </a:schemeClr>
                </a:solidFill>
              </a:rPr>
              <a:t>) </a:t>
            </a:r>
            <a:endParaRPr lang="en-US" sz="2000" i="1" smtClean="0">
              <a:solidFill>
                <a:schemeClr val="tx1">
                  <a:lumMod val="65000"/>
                  <a:lumOff val="35000"/>
                </a:schemeClr>
              </a:solidFill>
            </a:endParaRPr>
          </a:p>
          <a:p>
            <a:pPr eaLnBrk="0" hangingPunct="0">
              <a:lnSpc>
                <a:spcPct val="150000"/>
              </a:lnSpc>
              <a:spcBef>
                <a:spcPts val="600"/>
              </a:spcBef>
              <a:spcAft>
                <a:spcPts val="600"/>
              </a:spcAft>
              <a:defRPr/>
            </a:pPr>
            <a:r>
              <a:rPr lang="en-US" sz="2000" i="1" smtClean="0">
                <a:solidFill>
                  <a:schemeClr val="tx1">
                    <a:lumMod val="65000"/>
                    <a:lumOff val="35000"/>
                  </a:schemeClr>
                </a:solidFill>
              </a:rPr>
              <a:t>(</a:t>
            </a:r>
            <a:r>
              <a:rPr lang="en-US" sz="2000" i="1" dirty="0">
                <a:solidFill>
                  <a:schemeClr val="tx1">
                    <a:lumMod val="65000"/>
                    <a:lumOff val="35000"/>
                  </a:schemeClr>
                </a:solidFill>
              </a:rPr>
              <a:t>a) notwithstanding anything contained in section 12, no tax shall be payable </a:t>
            </a:r>
            <a:r>
              <a:rPr lang="en-US" sz="2000" i="1" dirty="0" smtClean="0">
                <a:solidFill>
                  <a:schemeClr val="tx1">
                    <a:lumMod val="65000"/>
                    <a:lumOff val="35000"/>
                  </a:schemeClr>
                </a:solidFill>
              </a:rPr>
              <a:t>on goods </a:t>
            </a:r>
            <a:r>
              <a:rPr lang="en-US" sz="2000" i="1" dirty="0">
                <a:solidFill>
                  <a:schemeClr val="tx1">
                    <a:lumMod val="65000"/>
                    <a:lumOff val="35000"/>
                  </a:schemeClr>
                </a:solidFill>
              </a:rPr>
              <a:t>under this Act to the extent the tax was </a:t>
            </a:r>
            <a:r>
              <a:rPr lang="en-US" sz="2000" i="1" dirty="0" err="1">
                <a:solidFill>
                  <a:schemeClr val="tx1">
                    <a:lumMod val="65000"/>
                    <a:lumOff val="35000"/>
                  </a:schemeClr>
                </a:solidFill>
              </a:rPr>
              <a:t>leviable</a:t>
            </a:r>
            <a:r>
              <a:rPr lang="en-US" sz="2000" i="1" dirty="0">
                <a:solidFill>
                  <a:schemeClr val="tx1">
                    <a:lumMod val="65000"/>
                    <a:lumOff val="35000"/>
                  </a:schemeClr>
                </a:solidFill>
              </a:rPr>
              <a:t> on the said goods under the </a:t>
            </a:r>
            <a:r>
              <a:rPr lang="en-US" sz="2000" i="1" dirty="0" smtClean="0">
                <a:solidFill>
                  <a:schemeClr val="tx1">
                    <a:lumMod val="65000"/>
                    <a:lumOff val="35000"/>
                  </a:schemeClr>
                </a:solidFill>
              </a:rPr>
              <a:t>Value Added </a:t>
            </a:r>
            <a:r>
              <a:rPr lang="en-US" sz="2000" i="1" dirty="0">
                <a:solidFill>
                  <a:schemeClr val="tx1">
                    <a:lumMod val="65000"/>
                    <a:lumOff val="35000"/>
                  </a:schemeClr>
                </a:solidFill>
              </a:rPr>
              <a:t>Tax Act of the State;</a:t>
            </a:r>
          </a:p>
          <a:p>
            <a:pPr eaLnBrk="0" hangingPunct="0">
              <a:lnSpc>
                <a:spcPct val="150000"/>
              </a:lnSpc>
              <a:spcBef>
                <a:spcPts val="600"/>
              </a:spcBef>
              <a:spcAft>
                <a:spcPts val="600"/>
              </a:spcAft>
              <a:defRPr/>
            </a:pPr>
            <a:r>
              <a:rPr lang="en-US" sz="2000" i="1" dirty="0">
                <a:solidFill>
                  <a:schemeClr val="tx1">
                    <a:lumMod val="65000"/>
                    <a:lumOff val="35000"/>
                  </a:schemeClr>
                </a:solidFill>
              </a:rPr>
              <a:t>(b) notwithstanding anything contained in section 13, no tax shall be payable </a:t>
            </a:r>
            <a:r>
              <a:rPr lang="en-US" sz="2000" i="1" dirty="0" smtClean="0">
                <a:solidFill>
                  <a:schemeClr val="tx1">
                    <a:lumMod val="65000"/>
                    <a:lumOff val="35000"/>
                  </a:schemeClr>
                </a:solidFill>
              </a:rPr>
              <a:t>on services </a:t>
            </a:r>
            <a:r>
              <a:rPr lang="en-US" sz="2000" i="1" dirty="0">
                <a:solidFill>
                  <a:schemeClr val="tx1">
                    <a:lumMod val="65000"/>
                    <a:lumOff val="35000"/>
                  </a:schemeClr>
                </a:solidFill>
              </a:rPr>
              <a:t>under this Act to the extent the tax was </a:t>
            </a:r>
            <a:r>
              <a:rPr lang="en-US" sz="2000" i="1" dirty="0" err="1">
                <a:solidFill>
                  <a:schemeClr val="tx1">
                    <a:lumMod val="65000"/>
                    <a:lumOff val="35000"/>
                  </a:schemeClr>
                </a:solidFill>
              </a:rPr>
              <a:t>leviable</a:t>
            </a:r>
            <a:r>
              <a:rPr lang="en-US" sz="2000" i="1" dirty="0">
                <a:solidFill>
                  <a:schemeClr val="tx1">
                    <a:lumMod val="65000"/>
                    <a:lumOff val="35000"/>
                  </a:schemeClr>
                </a:solidFill>
              </a:rPr>
              <a:t> on the said services under </a:t>
            </a:r>
            <a:r>
              <a:rPr lang="en-US" sz="2000" i="1" dirty="0" smtClean="0">
                <a:solidFill>
                  <a:schemeClr val="tx1">
                    <a:lumMod val="65000"/>
                    <a:lumOff val="35000"/>
                  </a:schemeClr>
                </a:solidFill>
              </a:rPr>
              <a:t>Chapter V </a:t>
            </a:r>
            <a:r>
              <a:rPr lang="en-US" sz="2000" i="1" dirty="0">
                <a:solidFill>
                  <a:schemeClr val="tx1">
                    <a:lumMod val="65000"/>
                    <a:lumOff val="35000"/>
                  </a:schemeClr>
                </a:solidFill>
              </a:rPr>
              <a:t>of the Finance Act, 1994;</a:t>
            </a:r>
          </a:p>
          <a:p>
            <a:pPr eaLnBrk="0" hangingPunct="0">
              <a:lnSpc>
                <a:spcPct val="150000"/>
              </a:lnSpc>
              <a:spcBef>
                <a:spcPts val="600"/>
              </a:spcBef>
              <a:spcAft>
                <a:spcPts val="600"/>
              </a:spcAft>
              <a:defRPr/>
            </a:pPr>
            <a:r>
              <a:rPr lang="en-US" sz="2000" i="1" dirty="0">
                <a:solidFill>
                  <a:schemeClr val="tx1">
                    <a:lumMod val="65000"/>
                    <a:lumOff val="35000"/>
                  </a:schemeClr>
                </a:solidFill>
              </a:rPr>
              <a:t>(c) where tax was paid on any supply both under the Value Added Tax Act and </a:t>
            </a:r>
            <a:r>
              <a:rPr lang="en-US" sz="2000" i="1" dirty="0" smtClean="0">
                <a:solidFill>
                  <a:schemeClr val="tx1">
                    <a:lumMod val="65000"/>
                    <a:lumOff val="35000"/>
                  </a:schemeClr>
                </a:solidFill>
              </a:rPr>
              <a:t>under Chapter </a:t>
            </a:r>
            <a:r>
              <a:rPr lang="en-US" sz="2000" i="1" dirty="0">
                <a:solidFill>
                  <a:schemeClr val="tx1">
                    <a:lumMod val="65000"/>
                    <a:lumOff val="35000"/>
                  </a:schemeClr>
                </a:solidFill>
              </a:rPr>
              <a:t>V of the Finance Act, 1994, tax shall be </a:t>
            </a:r>
            <a:r>
              <a:rPr lang="en-US" sz="2000" i="1" dirty="0" err="1">
                <a:solidFill>
                  <a:schemeClr val="tx1">
                    <a:lumMod val="65000"/>
                    <a:lumOff val="35000"/>
                  </a:schemeClr>
                </a:solidFill>
              </a:rPr>
              <a:t>leviable</a:t>
            </a:r>
            <a:r>
              <a:rPr lang="en-US" sz="2000" i="1" dirty="0">
                <a:solidFill>
                  <a:schemeClr val="tx1">
                    <a:lumMod val="65000"/>
                    <a:lumOff val="35000"/>
                  </a:schemeClr>
                </a:solidFill>
              </a:rPr>
              <a:t> under this Act and the taxable </a:t>
            </a:r>
            <a:r>
              <a:rPr lang="en-US" sz="2000" i="1" dirty="0" smtClean="0">
                <a:solidFill>
                  <a:schemeClr val="tx1">
                    <a:lumMod val="65000"/>
                    <a:lumOff val="35000"/>
                  </a:schemeClr>
                </a:solidFill>
              </a:rPr>
              <a:t>person shall </a:t>
            </a:r>
            <a:r>
              <a:rPr lang="en-US" sz="2000" i="1" dirty="0">
                <a:solidFill>
                  <a:schemeClr val="tx1">
                    <a:lumMod val="65000"/>
                    <a:lumOff val="35000"/>
                  </a:schemeClr>
                </a:solidFill>
              </a:rPr>
              <a:t>be entitled to take credit of value added tax or service tax paid under the existing law </a:t>
            </a:r>
            <a:r>
              <a:rPr lang="en-US" sz="2000" i="1" dirty="0" smtClean="0">
                <a:solidFill>
                  <a:schemeClr val="tx1">
                    <a:lumMod val="65000"/>
                    <a:lumOff val="35000"/>
                  </a:schemeClr>
                </a:solidFill>
              </a:rPr>
              <a:t>to the </a:t>
            </a:r>
            <a:r>
              <a:rPr lang="en-US" sz="2000" i="1" dirty="0">
                <a:solidFill>
                  <a:schemeClr val="tx1">
                    <a:lumMod val="65000"/>
                    <a:lumOff val="35000"/>
                  </a:schemeClr>
                </a:solidFill>
              </a:rPr>
              <a:t>extent of supplies made after the appointed day and such credit shall be calculated </a:t>
            </a:r>
            <a:r>
              <a:rPr lang="en-US" sz="2000" i="1" dirty="0" smtClean="0">
                <a:solidFill>
                  <a:schemeClr val="tx1">
                    <a:lumMod val="65000"/>
                    <a:lumOff val="35000"/>
                  </a:schemeClr>
                </a:solidFill>
              </a:rPr>
              <a:t>in such </a:t>
            </a:r>
            <a:r>
              <a:rPr lang="en-US" sz="2000" i="1" dirty="0">
                <a:solidFill>
                  <a:schemeClr val="tx1">
                    <a:lumMod val="65000"/>
                    <a:lumOff val="35000"/>
                  </a:schemeClr>
                </a:solidFill>
              </a:rPr>
              <a:t>manner as may be prescribed.</a:t>
            </a:r>
            <a:endParaRPr lang="en-US" sz="2000" i="1" dirty="0" smtClean="0">
              <a:solidFill>
                <a:schemeClr val="tx1">
                  <a:lumMod val="65000"/>
                  <a:lumOff val="35000"/>
                </a:schemeClr>
              </a:solidFill>
            </a:endParaRPr>
          </a:p>
        </p:txBody>
      </p:sp>
    </p:spTree>
    <p:extLst>
      <p:ext uri="{BB962C8B-B14F-4D97-AF65-F5344CB8AC3E}">
        <p14:creationId xmlns:p14="http://schemas.microsoft.com/office/powerpoint/2010/main" val="41195842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Text Box 12"/>
          <p:cNvSpPr txBox="1">
            <a:spLocks noChangeArrowheads="1"/>
          </p:cNvSpPr>
          <p:nvPr/>
        </p:nvSpPr>
        <p:spPr bwMode="auto">
          <a:xfrm>
            <a:off x="4872039" y="6237288"/>
            <a:ext cx="227863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en-US">
                <a:hlinkClick r:id="rId3"/>
              </a:rPr>
              <a:t>Powerpoint Templates</a:t>
            </a:r>
            <a:endParaRPr lang="fr-FR" altLang="en-US"/>
          </a:p>
        </p:txBody>
      </p:sp>
      <p:pic>
        <p:nvPicPr>
          <p:cNvPr id="2059" name="Picture 11" descr="ImdesImfdsnizeage1fdsnlaopage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054" name="Text Box 6"/>
          <p:cNvSpPr txBox="1">
            <a:spLocks noChangeArrowheads="1"/>
          </p:cNvSpPr>
          <p:nvPr/>
        </p:nvSpPr>
        <p:spPr bwMode="auto">
          <a:xfrm>
            <a:off x="681066" y="592168"/>
            <a:ext cx="4926349"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en-US" sz="4000" b="1" dirty="0" smtClean="0">
                <a:solidFill>
                  <a:srgbClr val="002060"/>
                </a:solidFill>
                <a:latin typeface="Verdana" panose="020B0604030504040204" pitchFamily="34" charset="0"/>
              </a:rPr>
              <a:t>OTHER QUERIES</a:t>
            </a:r>
            <a:endParaRPr lang="fr-FR" altLang="en-US" sz="4000" b="1" dirty="0" smtClean="0">
              <a:solidFill>
                <a:srgbClr val="002060"/>
              </a:solidFill>
              <a:latin typeface="Verdana" panose="020B0604030504040204" pitchFamily="34" charset="0"/>
            </a:endParaRPr>
          </a:p>
        </p:txBody>
      </p:sp>
      <p:sp>
        <p:nvSpPr>
          <p:cNvPr id="2" name="Slide Number Placeholder 1"/>
          <p:cNvSpPr>
            <a:spLocks noGrp="1"/>
          </p:cNvSpPr>
          <p:nvPr>
            <p:ph type="sldNum" sz="quarter" idx="12"/>
          </p:nvPr>
        </p:nvSpPr>
        <p:spPr/>
        <p:txBody>
          <a:bodyPr/>
          <a:lstStyle/>
          <a:p>
            <a:fld id="{3D11B78B-7584-4080-BE2B-168B9AEEC979}" type="slidenum">
              <a:rPr lang="en-US" smtClean="0"/>
              <a:pPr/>
              <a:t>15</a:t>
            </a:fld>
            <a:endParaRPr lang="en-US"/>
          </a:p>
        </p:txBody>
      </p:sp>
      <p:sp>
        <p:nvSpPr>
          <p:cNvPr id="3" name="Footer Placeholder 2"/>
          <p:cNvSpPr>
            <a:spLocks noGrp="1"/>
          </p:cNvSpPr>
          <p:nvPr>
            <p:ph type="ftr" sz="quarter" idx="11"/>
          </p:nvPr>
        </p:nvSpPr>
        <p:spPr/>
        <p:txBody>
          <a:bodyPr/>
          <a:lstStyle/>
          <a:p>
            <a:r>
              <a:rPr lang="en-US" smtClean="0"/>
              <a:t>Subodh Vora &amp; Co., Chartered Accountants. All rights reserved</a:t>
            </a:r>
            <a:endParaRPr lang="en-US"/>
          </a:p>
        </p:txBody>
      </p:sp>
    </p:spTree>
    <p:extLst>
      <p:ext uri="{BB962C8B-B14F-4D97-AF65-F5344CB8AC3E}">
        <p14:creationId xmlns:p14="http://schemas.microsoft.com/office/powerpoint/2010/main" val="32845488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ChangeArrowheads="1"/>
          </p:cNvSpPr>
          <p:nvPr/>
        </p:nvSpPr>
        <p:spPr bwMode="auto">
          <a:xfrm>
            <a:off x="2649415" y="1120777"/>
            <a:ext cx="6893169" cy="766080"/>
          </a:xfrm>
          <a:prstGeom prst="rect">
            <a:avLst/>
          </a:prstGeom>
          <a:noFill/>
          <a:ln w="12700" algn="ctr">
            <a:noFill/>
            <a:miter lim="800000"/>
            <a:headEnd/>
            <a:tailEnd/>
          </a:ln>
          <a:effectLst/>
        </p:spPr>
        <p:txBody>
          <a:bodyPr wrap="square" anchor="t" anchorCtr="0">
            <a:noAutofit/>
          </a:bodyPr>
          <a:lstStyle/>
          <a:p>
            <a:pPr marL="228600" indent="-228600">
              <a:lnSpc>
                <a:spcPct val="150000"/>
              </a:lnSpc>
              <a:spcBef>
                <a:spcPts val="0"/>
              </a:spcBef>
              <a:spcAft>
                <a:spcPts val="800"/>
              </a:spcAft>
              <a:buFont typeface="Arial" pitchFamily="34" charset="0"/>
              <a:buChar char="•"/>
            </a:pPr>
            <a:endParaRPr lang="en-US" sz="1600" kern="0" dirty="0">
              <a:solidFill>
                <a:srgbClr val="00B0F0"/>
              </a:solidFill>
              <a:latin typeface="Arial" pitchFamily="34" charset="0"/>
            </a:endParaRPr>
          </a:p>
        </p:txBody>
      </p:sp>
      <p:sp>
        <p:nvSpPr>
          <p:cNvPr id="13" name="Title 1"/>
          <p:cNvSpPr txBox="1">
            <a:spLocks/>
          </p:cNvSpPr>
          <p:nvPr/>
        </p:nvSpPr>
        <p:spPr>
          <a:xfrm>
            <a:off x="79827" y="213508"/>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Other Queries</a:t>
            </a:r>
            <a:endParaRPr lang="en-US" sz="2400" b="1" dirty="0">
              <a:solidFill>
                <a:schemeClr val="bg1"/>
              </a:solidFill>
              <a:latin typeface="+mn-lt"/>
              <a:cs typeface="Arial" panose="020B0604020202020204" pitchFamily="34" charset="0"/>
            </a:endParaRPr>
          </a:p>
        </p:txBody>
      </p:sp>
      <p:sp>
        <p:nvSpPr>
          <p:cNvPr id="2" name="Slide Number Placeholder 1"/>
          <p:cNvSpPr>
            <a:spLocks noGrp="1"/>
          </p:cNvSpPr>
          <p:nvPr>
            <p:ph type="sldNum" sz="quarter" idx="12"/>
          </p:nvPr>
        </p:nvSpPr>
        <p:spPr/>
        <p:txBody>
          <a:bodyPr/>
          <a:lstStyle/>
          <a:p>
            <a:fld id="{3D11B78B-7584-4080-BE2B-168B9AEEC979}" type="slidenum">
              <a:rPr lang="en-US" smtClean="0"/>
              <a:pPr/>
              <a:t>16</a:t>
            </a:fld>
            <a:endParaRPr lang="en-US"/>
          </a:p>
        </p:txBody>
      </p:sp>
      <p:sp>
        <p:nvSpPr>
          <p:cNvPr id="4" name="Footer Placeholder 3"/>
          <p:cNvSpPr>
            <a:spLocks noGrp="1"/>
          </p:cNvSpPr>
          <p:nvPr>
            <p:ph type="ftr" sz="quarter" idx="11"/>
          </p:nvPr>
        </p:nvSpPr>
        <p:spPr>
          <a:xfrm>
            <a:off x="4038598" y="6501493"/>
            <a:ext cx="4114800" cy="365125"/>
          </a:xfrm>
        </p:spPr>
        <p:txBody>
          <a:bodyPr/>
          <a:lstStyle/>
          <a:p>
            <a:r>
              <a:rPr lang="en-US" smtClean="0"/>
              <a:t>Subodh Vora &amp; Co., Chartered Accountants. All rights reserved</a:t>
            </a:r>
            <a:endParaRPr lang="en-US"/>
          </a:p>
        </p:txBody>
      </p:sp>
      <p:sp>
        <p:nvSpPr>
          <p:cNvPr id="12" name="Round Diagonal Corner Rectangle 11"/>
          <p:cNvSpPr>
            <a:spLocks noChangeArrowheads="1"/>
          </p:cNvSpPr>
          <p:nvPr/>
        </p:nvSpPr>
        <p:spPr bwMode="auto">
          <a:xfrm>
            <a:off x="290287" y="899886"/>
            <a:ext cx="11480800" cy="5601607"/>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numCol="1" anchor="t" anchorCtr="0">
            <a:noAutofit/>
          </a:bodyPr>
          <a:lstStyle/>
          <a:p>
            <a:pPr marL="457200" indent="-457200" eaLnBrk="0" hangingPunct="0">
              <a:lnSpc>
                <a:spcPct val="150000"/>
              </a:lnSpc>
              <a:spcBef>
                <a:spcPts val="600"/>
              </a:spcBef>
              <a:spcAft>
                <a:spcPts val="600"/>
              </a:spcAft>
              <a:buAutoNum type="arabicPeriod"/>
              <a:defRPr/>
            </a:pPr>
            <a:r>
              <a:rPr lang="en-US" sz="2400" i="1" dirty="0" smtClean="0">
                <a:solidFill>
                  <a:schemeClr val="tx1">
                    <a:lumMod val="65000"/>
                    <a:lumOff val="35000"/>
                  </a:schemeClr>
                </a:solidFill>
              </a:rPr>
              <a:t>Tax </a:t>
            </a:r>
            <a:r>
              <a:rPr lang="en-US" sz="2400" i="1" dirty="0">
                <a:solidFill>
                  <a:schemeClr val="tx1">
                    <a:lumMod val="65000"/>
                    <a:lumOff val="35000"/>
                  </a:schemeClr>
                </a:solidFill>
              </a:rPr>
              <a:t>treatment of continuing works contract as barter transaction not covered under VAT, for </a:t>
            </a:r>
            <a:r>
              <a:rPr lang="en-US" sz="2400" i="1" dirty="0" err="1">
                <a:solidFill>
                  <a:schemeClr val="tx1">
                    <a:lumMod val="65000"/>
                    <a:lumOff val="35000"/>
                  </a:schemeClr>
                </a:solidFill>
              </a:rPr>
              <a:t>eg</a:t>
            </a:r>
            <a:r>
              <a:rPr lang="en-US" sz="2400" i="1" dirty="0">
                <a:solidFill>
                  <a:schemeClr val="tx1">
                    <a:lumMod val="65000"/>
                    <a:lumOff val="35000"/>
                  </a:schemeClr>
                </a:solidFill>
              </a:rPr>
              <a:t>. Re-development of society building – duties contained in stock of goods eligible for </a:t>
            </a:r>
            <a:r>
              <a:rPr lang="en-US" sz="2400" i="1" dirty="0" err="1">
                <a:solidFill>
                  <a:schemeClr val="tx1">
                    <a:lumMod val="65000"/>
                    <a:lumOff val="35000"/>
                  </a:schemeClr>
                </a:solidFill>
              </a:rPr>
              <a:t>cenvat</a:t>
            </a:r>
            <a:r>
              <a:rPr lang="en-US" sz="2400" i="1" dirty="0">
                <a:solidFill>
                  <a:schemeClr val="tx1">
                    <a:lumMod val="65000"/>
                    <a:lumOff val="35000"/>
                  </a:schemeClr>
                </a:solidFill>
              </a:rPr>
              <a:t> credit under GST</a:t>
            </a:r>
          </a:p>
          <a:p>
            <a:pPr marL="457200" indent="-457200" eaLnBrk="0" hangingPunct="0">
              <a:lnSpc>
                <a:spcPct val="150000"/>
              </a:lnSpc>
              <a:spcBef>
                <a:spcPts val="600"/>
              </a:spcBef>
              <a:spcAft>
                <a:spcPts val="600"/>
              </a:spcAft>
              <a:buAutoNum type="arabicPeriod"/>
              <a:defRPr/>
            </a:pPr>
            <a:r>
              <a:rPr lang="en-US" sz="2400" i="1" dirty="0">
                <a:solidFill>
                  <a:schemeClr val="tx1">
                    <a:lumMod val="65000"/>
                    <a:lumOff val="35000"/>
                  </a:schemeClr>
                </a:solidFill>
              </a:rPr>
              <a:t>Refund of deposits after adjustments of dues, damages, penalties or return of retention money in a construction contract</a:t>
            </a:r>
          </a:p>
          <a:p>
            <a:pPr marL="457200" indent="-457200" eaLnBrk="0" hangingPunct="0">
              <a:lnSpc>
                <a:spcPct val="150000"/>
              </a:lnSpc>
              <a:spcBef>
                <a:spcPts val="600"/>
              </a:spcBef>
              <a:spcAft>
                <a:spcPts val="600"/>
              </a:spcAft>
              <a:buAutoNum type="arabicPeriod"/>
              <a:defRPr/>
            </a:pPr>
            <a:r>
              <a:rPr lang="en-US" sz="2400" i="1" dirty="0">
                <a:solidFill>
                  <a:schemeClr val="tx1">
                    <a:lumMod val="65000"/>
                    <a:lumOff val="35000"/>
                  </a:schemeClr>
                </a:solidFill>
              </a:rPr>
              <a:t>O</a:t>
            </a:r>
            <a:r>
              <a:rPr lang="en-US" sz="2400" i="1" dirty="0" smtClean="0">
                <a:solidFill>
                  <a:schemeClr val="tx1">
                    <a:lumMod val="65000"/>
                    <a:lumOff val="35000"/>
                  </a:schemeClr>
                </a:solidFill>
              </a:rPr>
              <a:t>bligations </a:t>
            </a:r>
            <a:r>
              <a:rPr lang="en-US" sz="2400" i="1" dirty="0">
                <a:solidFill>
                  <a:schemeClr val="tx1">
                    <a:lumMod val="65000"/>
                    <a:lumOff val="35000"/>
                  </a:schemeClr>
                </a:solidFill>
              </a:rPr>
              <a:t>under the existing contract fulfilled in post GST era, for </a:t>
            </a:r>
            <a:r>
              <a:rPr lang="en-US" sz="2400" i="1" dirty="0" err="1">
                <a:solidFill>
                  <a:schemeClr val="tx1">
                    <a:lumMod val="65000"/>
                    <a:lumOff val="35000"/>
                  </a:schemeClr>
                </a:solidFill>
              </a:rPr>
              <a:t>eg</a:t>
            </a:r>
            <a:r>
              <a:rPr lang="en-US" sz="2400" i="1" dirty="0">
                <a:solidFill>
                  <a:schemeClr val="tx1">
                    <a:lumMod val="65000"/>
                    <a:lumOff val="35000"/>
                  </a:schemeClr>
                </a:solidFill>
              </a:rPr>
              <a:t>. Payment of corpus fund, monthly payments for alternate </a:t>
            </a:r>
            <a:r>
              <a:rPr lang="en-US" sz="2400" i="1" dirty="0">
                <a:solidFill>
                  <a:schemeClr val="tx1">
                    <a:lumMod val="65000"/>
                    <a:lumOff val="35000"/>
                  </a:schemeClr>
                </a:solidFill>
              </a:rPr>
              <a:t>accommodation</a:t>
            </a:r>
          </a:p>
          <a:p>
            <a:pPr marL="457200" indent="-457200" eaLnBrk="0" hangingPunct="0">
              <a:lnSpc>
                <a:spcPct val="150000"/>
              </a:lnSpc>
              <a:spcBef>
                <a:spcPts val="600"/>
              </a:spcBef>
              <a:spcAft>
                <a:spcPts val="600"/>
              </a:spcAft>
              <a:buFontTx/>
              <a:buAutoNum type="arabicPeriod"/>
              <a:defRPr/>
            </a:pPr>
            <a:r>
              <a:rPr lang="en-US" sz="2400" i="1" dirty="0">
                <a:solidFill>
                  <a:schemeClr val="tx1">
                    <a:lumMod val="65000"/>
                    <a:lumOff val="35000"/>
                  </a:schemeClr>
                </a:solidFill>
              </a:rPr>
              <a:t>Works contract on movable properties now treated as composite contract of supply of goods/services based on the nature of principal supply </a:t>
            </a:r>
          </a:p>
        </p:txBody>
      </p:sp>
    </p:spTree>
    <p:extLst>
      <p:ext uri="{BB962C8B-B14F-4D97-AF65-F5344CB8AC3E}">
        <p14:creationId xmlns:p14="http://schemas.microsoft.com/office/powerpoint/2010/main" val="18751471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ChangeArrowheads="1"/>
          </p:cNvSpPr>
          <p:nvPr/>
        </p:nvSpPr>
        <p:spPr bwMode="auto">
          <a:xfrm>
            <a:off x="2649415" y="1120777"/>
            <a:ext cx="6893169" cy="766080"/>
          </a:xfrm>
          <a:prstGeom prst="rect">
            <a:avLst/>
          </a:prstGeom>
          <a:noFill/>
          <a:ln w="12700" algn="ctr">
            <a:noFill/>
            <a:miter lim="800000"/>
            <a:headEnd/>
            <a:tailEnd/>
          </a:ln>
          <a:effectLst/>
        </p:spPr>
        <p:txBody>
          <a:bodyPr wrap="square" anchor="t" anchorCtr="0">
            <a:noAutofit/>
          </a:bodyPr>
          <a:lstStyle/>
          <a:p>
            <a:pPr marL="228600" indent="-228600">
              <a:lnSpc>
                <a:spcPct val="150000"/>
              </a:lnSpc>
              <a:spcBef>
                <a:spcPts val="0"/>
              </a:spcBef>
              <a:spcAft>
                <a:spcPts val="800"/>
              </a:spcAft>
              <a:buFont typeface="Arial" pitchFamily="34" charset="0"/>
              <a:buChar char="•"/>
            </a:pPr>
            <a:endParaRPr lang="en-US" sz="1600" kern="0" dirty="0">
              <a:solidFill>
                <a:srgbClr val="00B0F0"/>
              </a:solidFill>
              <a:latin typeface="Arial" pitchFamily="34" charset="0"/>
            </a:endParaRPr>
          </a:p>
        </p:txBody>
      </p:sp>
      <p:sp>
        <p:nvSpPr>
          <p:cNvPr id="13" name="Title 1"/>
          <p:cNvSpPr txBox="1">
            <a:spLocks/>
          </p:cNvSpPr>
          <p:nvPr/>
        </p:nvSpPr>
        <p:spPr>
          <a:xfrm>
            <a:off x="79827" y="213508"/>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Other Queries</a:t>
            </a:r>
            <a:endParaRPr lang="en-US" sz="2400" b="1" dirty="0">
              <a:solidFill>
                <a:schemeClr val="bg1"/>
              </a:solidFill>
              <a:latin typeface="+mn-lt"/>
              <a:cs typeface="Arial" panose="020B0604020202020204" pitchFamily="34" charset="0"/>
            </a:endParaRPr>
          </a:p>
        </p:txBody>
      </p:sp>
      <p:sp>
        <p:nvSpPr>
          <p:cNvPr id="2" name="Slide Number Placeholder 1"/>
          <p:cNvSpPr>
            <a:spLocks noGrp="1"/>
          </p:cNvSpPr>
          <p:nvPr>
            <p:ph type="sldNum" sz="quarter" idx="12"/>
          </p:nvPr>
        </p:nvSpPr>
        <p:spPr/>
        <p:txBody>
          <a:bodyPr/>
          <a:lstStyle/>
          <a:p>
            <a:fld id="{3D11B78B-7584-4080-BE2B-168B9AEEC979}" type="slidenum">
              <a:rPr lang="en-US" smtClean="0"/>
              <a:pPr/>
              <a:t>17</a:t>
            </a:fld>
            <a:endParaRPr lang="en-US"/>
          </a:p>
        </p:txBody>
      </p:sp>
      <p:sp>
        <p:nvSpPr>
          <p:cNvPr id="4" name="Footer Placeholder 3"/>
          <p:cNvSpPr>
            <a:spLocks noGrp="1"/>
          </p:cNvSpPr>
          <p:nvPr>
            <p:ph type="ftr" sz="quarter" idx="11"/>
          </p:nvPr>
        </p:nvSpPr>
        <p:spPr>
          <a:xfrm>
            <a:off x="4038598" y="6501493"/>
            <a:ext cx="4114800" cy="365125"/>
          </a:xfrm>
        </p:spPr>
        <p:txBody>
          <a:bodyPr/>
          <a:lstStyle/>
          <a:p>
            <a:r>
              <a:rPr lang="en-US" smtClean="0"/>
              <a:t>Subodh Vora &amp; Co., Chartered Accountants. All rights reserved</a:t>
            </a:r>
            <a:endParaRPr lang="en-US"/>
          </a:p>
        </p:txBody>
      </p:sp>
      <p:sp>
        <p:nvSpPr>
          <p:cNvPr id="12" name="Round Diagonal Corner Rectangle 11"/>
          <p:cNvSpPr>
            <a:spLocks noChangeArrowheads="1"/>
          </p:cNvSpPr>
          <p:nvPr/>
        </p:nvSpPr>
        <p:spPr bwMode="auto">
          <a:xfrm>
            <a:off x="290286" y="899886"/>
            <a:ext cx="11509827" cy="5601607"/>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numCol="1" anchor="t" anchorCtr="0">
            <a:noAutofit/>
          </a:bodyPr>
          <a:lstStyle/>
          <a:p>
            <a:pPr eaLnBrk="0" hangingPunct="0">
              <a:lnSpc>
                <a:spcPct val="150000"/>
              </a:lnSpc>
              <a:spcBef>
                <a:spcPts val="600"/>
              </a:spcBef>
              <a:spcAft>
                <a:spcPts val="600"/>
              </a:spcAft>
              <a:defRPr/>
            </a:pPr>
            <a:r>
              <a:rPr lang="en-US" sz="2400" i="1" dirty="0" smtClean="0">
                <a:solidFill>
                  <a:schemeClr val="tx1">
                    <a:lumMod val="65000"/>
                    <a:lumOff val="35000"/>
                  </a:schemeClr>
                </a:solidFill>
              </a:rPr>
              <a:t>5. In-transit </a:t>
            </a:r>
            <a:r>
              <a:rPr lang="en-US" sz="2400" i="1" dirty="0">
                <a:solidFill>
                  <a:schemeClr val="tx1">
                    <a:lumMod val="65000"/>
                    <a:lumOff val="35000"/>
                  </a:schemeClr>
                </a:solidFill>
              </a:rPr>
              <a:t>inter-state branch transfers</a:t>
            </a:r>
          </a:p>
          <a:p>
            <a:pPr eaLnBrk="0" hangingPunct="0">
              <a:lnSpc>
                <a:spcPct val="150000"/>
              </a:lnSpc>
              <a:spcBef>
                <a:spcPts val="600"/>
              </a:spcBef>
              <a:spcAft>
                <a:spcPts val="600"/>
              </a:spcAft>
              <a:defRPr/>
            </a:pPr>
            <a:r>
              <a:rPr lang="en-US" sz="2400" i="1" dirty="0" smtClean="0">
                <a:solidFill>
                  <a:schemeClr val="tx1">
                    <a:lumMod val="65000"/>
                    <a:lumOff val="35000"/>
                  </a:schemeClr>
                </a:solidFill>
              </a:rPr>
              <a:t>6. Ocean </a:t>
            </a:r>
            <a:r>
              <a:rPr lang="en-US" sz="2400" i="1" dirty="0">
                <a:solidFill>
                  <a:schemeClr val="tx1">
                    <a:lumMod val="65000"/>
                    <a:lumOff val="35000"/>
                  </a:schemeClr>
                </a:solidFill>
              </a:rPr>
              <a:t>freight on shipment in-transit</a:t>
            </a:r>
          </a:p>
          <a:p>
            <a:pPr eaLnBrk="0" hangingPunct="0">
              <a:lnSpc>
                <a:spcPct val="150000"/>
              </a:lnSpc>
              <a:spcBef>
                <a:spcPts val="600"/>
              </a:spcBef>
              <a:spcAft>
                <a:spcPts val="600"/>
              </a:spcAft>
              <a:defRPr/>
            </a:pPr>
            <a:r>
              <a:rPr lang="en-US" sz="2400" i="1" dirty="0" smtClean="0">
                <a:solidFill>
                  <a:schemeClr val="tx1">
                    <a:lumMod val="65000"/>
                    <a:lumOff val="35000"/>
                  </a:schemeClr>
                </a:solidFill>
              </a:rPr>
              <a:t>7. A </a:t>
            </a:r>
            <a:r>
              <a:rPr lang="en-US" sz="2400" i="1" dirty="0">
                <a:solidFill>
                  <a:schemeClr val="tx1">
                    <a:lumMod val="65000"/>
                    <a:lumOff val="35000"/>
                  </a:schemeClr>
                </a:solidFill>
              </a:rPr>
              <a:t>Chartered Accountant issued Audit Report on 30th June and issued bill on 10th July with applicable Service Tax. Whether the client will get credit of Service Tax under GST </a:t>
            </a:r>
            <a:r>
              <a:rPr lang="en-US" sz="2400" i="1" dirty="0" smtClean="0">
                <a:solidFill>
                  <a:schemeClr val="tx1">
                    <a:lumMod val="65000"/>
                    <a:lumOff val="35000"/>
                  </a:schemeClr>
                </a:solidFill>
              </a:rPr>
              <a:t>?</a:t>
            </a:r>
          </a:p>
          <a:p>
            <a:pPr eaLnBrk="0" hangingPunct="0">
              <a:lnSpc>
                <a:spcPct val="150000"/>
              </a:lnSpc>
              <a:spcBef>
                <a:spcPts val="600"/>
              </a:spcBef>
              <a:spcAft>
                <a:spcPts val="600"/>
              </a:spcAft>
              <a:defRPr/>
            </a:pPr>
            <a:r>
              <a:rPr lang="en-US" sz="2400" i="1" dirty="0" smtClean="0">
                <a:solidFill>
                  <a:schemeClr val="tx1">
                    <a:lumMod val="65000"/>
                    <a:lumOff val="35000"/>
                  </a:schemeClr>
                </a:solidFill>
              </a:rPr>
              <a:t>8. What </a:t>
            </a:r>
            <a:r>
              <a:rPr lang="en-US" sz="2400" i="1" dirty="0">
                <a:solidFill>
                  <a:schemeClr val="tx1">
                    <a:lumMod val="65000"/>
                    <a:lumOff val="35000"/>
                  </a:schemeClr>
                </a:solidFill>
              </a:rPr>
              <a:t>about service rendered before appointed day but payment not received and not paid, if invoice is raised within time or if not raised within time? </a:t>
            </a:r>
          </a:p>
          <a:p>
            <a:pPr marL="457200" indent="-457200" eaLnBrk="0" hangingPunct="0">
              <a:lnSpc>
                <a:spcPct val="150000"/>
              </a:lnSpc>
              <a:spcBef>
                <a:spcPts val="600"/>
              </a:spcBef>
              <a:spcAft>
                <a:spcPts val="600"/>
              </a:spcAft>
              <a:buAutoNum type="arabicPeriod"/>
              <a:defRPr/>
            </a:pPr>
            <a:endParaRPr lang="en-US" sz="2400" i="1" dirty="0">
              <a:solidFill>
                <a:schemeClr val="tx1">
                  <a:lumMod val="65000"/>
                  <a:lumOff val="35000"/>
                </a:schemeClr>
              </a:solidFill>
            </a:endParaRPr>
          </a:p>
        </p:txBody>
      </p:sp>
    </p:spTree>
    <p:extLst>
      <p:ext uri="{BB962C8B-B14F-4D97-AF65-F5344CB8AC3E}">
        <p14:creationId xmlns:p14="http://schemas.microsoft.com/office/powerpoint/2010/main" val="10659292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Text Box 12"/>
          <p:cNvSpPr txBox="1">
            <a:spLocks noChangeArrowheads="1"/>
          </p:cNvSpPr>
          <p:nvPr/>
        </p:nvSpPr>
        <p:spPr bwMode="auto">
          <a:xfrm>
            <a:off x="4872039" y="6237288"/>
            <a:ext cx="227863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en-US">
                <a:hlinkClick r:id="rId2"/>
              </a:rPr>
              <a:t>Powerpoint Templates</a:t>
            </a:r>
            <a:endParaRPr lang="fr-FR" altLang="en-US"/>
          </a:p>
        </p:txBody>
      </p:sp>
      <p:pic>
        <p:nvPicPr>
          <p:cNvPr id="2059" name="Picture 11" descr="ImdesImfdsnizeage1fdsnlaopage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054" name="Text Box 6"/>
          <p:cNvSpPr txBox="1">
            <a:spLocks noChangeArrowheads="1"/>
          </p:cNvSpPr>
          <p:nvPr/>
        </p:nvSpPr>
        <p:spPr bwMode="auto">
          <a:xfrm>
            <a:off x="833638" y="652213"/>
            <a:ext cx="359746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en-US" sz="4000" b="1" dirty="0" smtClean="0">
                <a:solidFill>
                  <a:schemeClr val="accent5">
                    <a:lumMod val="50000"/>
                  </a:schemeClr>
                </a:solidFill>
                <a:latin typeface="Verdana" panose="020B0604030504040204" pitchFamily="34" charset="0"/>
              </a:rPr>
              <a:t>THANK YOU</a:t>
            </a:r>
            <a:endParaRPr lang="fr-FR" altLang="en-US" sz="2800" i="1" dirty="0">
              <a:solidFill>
                <a:schemeClr val="accent5">
                  <a:lumMod val="50000"/>
                </a:schemeClr>
              </a:solidFill>
            </a:endParaRPr>
          </a:p>
        </p:txBody>
      </p:sp>
      <p:sp>
        <p:nvSpPr>
          <p:cNvPr id="2" name="Slide Number Placeholder 1"/>
          <p:cNvSpPr>
            <a:spLocks noGrp="1"/>
          </p:cNvSpPr>
          <p:nvPr>
            <p:ph type="sldNum" sz="quarter" idx="12"/>
          </p:nvPr>
        </p:nvSpPr>
        <p:spPr/>
        <p:txBody>
          <a:bodyPr/>
          <a:lstStyle/>
          <a:p>
            <a:fld id="{3D11B78B-7584-4080-BE2B-168B9AEEC979}" type="slidenum">
              <a:rPr lang="en-US" smtClean="0"/>
              <a:pPr/>
              <a:t>18</a:t>
            </a:fld>
            <a:endParaRPr lang="en-US"/>
          </a:p>
        </p:txBody>
      </p:sp>
      <p:sp>
        <p:nvSpPr>
          <p:cNvPr id="3" name="Footer Placeholder 2"/>
          <p:cNvSpPr>
            <a:spLocks noGrp="1"/>
          </p:cNvSpPr>
          <p:nvPr>
            <p:ph type="ftr" sz="quarter" idx="11"/>
          </p:nvPr>
        </p:nvSpPr>
        <p:spPr/>
        <p:txBody>
          <a:bodyPr/>
          <a:lstStyle/>
          <a:p>
            <a:r>
              <a:rPr lang="en-US" smtClean="0"/>
              <a:t>Subodh Vora &amp; Co., Chartered Accountants. All rights reserved</a:t>
            </a:r>
            <a:endParaRPr lang="en-US"/>
          </a:p>
        </p:txBody>
      </p:sp>
    </p:spTree>
    <p:extLst>
      <p:ext uri="{BB962C8B-B14F-4D97-AF65-F5344CB8AC3E}">
        <p14:creationId xmlns:p14="http://schemas.microsoft.com/office/powerpoint/2010/main" val="9824834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Text Box 12"/>
          <p:cNvSpPr txBox="1">
            <a:spLocks noChangeArrowheads="1"/>
          </p:cNvSpPr>
          <p:nvPr/>
        </p:nvSpPr>
        <p:spPr bwMode="auto">
          <a:xfrm>
            <a:off x="4872039" y="6237288"/>
            <a:ext cx="227863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en-US">
                <a:hlinkClick r:id="rId3"/>
              </a:rPr>
              <a:t>Powerpoint Templates</a:t>
            </a:r>
            <a:endParaRPr lang="fr-FR" altLang="en-US"/>
          </a:p>
        </p:txBody>
      </p:sp>
      <p:pic>
        <p:nvPicPr>
          <p:cNvPr id="2059" name="Picture 11" descr="ImdesImfdsnizeage1fdsnlaopage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054" name="Text Box 6"/>
          <p:cNvSpPr txBox="1">
            <a:spLocks noChangeArrowheads="1"/>
          </p:cNvSpPr>
          <p:nvPr/>
        </p:nvSpPr>
        <p:spPr bwMode="auto">
          <a:xfrm>
            <a:off x="681066" y="592168"/>
            <a:ext cx="7888698"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en-US" sz="4000" b="1" dirty="0" smtClean="0">
                <a:solidFill>
                  <a:srgbClr val="002060"/>
                </a:solidFill>
                <a:latin typeface="Verdana" panose="020B0604030504040204" pitchFamily="34" charset="0"/>
              </a:rPr>
              <a:t>STATUTORY BACKGROUND</a:t>
            </a:r>
          </a:p>
        </p:txBody>
      </p:sp>
      <p:sp>
        <p:nvSpPr>
          <p:cNvPr id="2" name="Slide Number Placeholder 1"/>
          <p:cNvSpPr>
            <a:spLocks noGrp="1"/>
          </p:cNvSpPr>
          <p:nvPr>
            <p:ph type="sldNum" sz="quarter" idx="12"/>
          </p:nvPr>
        </p:nvSpPr>
        <p:spPr/>
        <p:txBody>
          <a:bodyPr/>
          <a:lstStyle/>
          <a:p>
            <a:fld id="{3D11B78B-7584-4080-BE2B-168B9AEEC979}" type="slidenum">
              <a:rPr lang="en-US" smtClean="0"/>
              <a:pPr/>
              <a:t>2</a:t>
            </a:fld>
            <a:endParaRPr lang="en-US"/>
          </a:p>
        </p:txBody>
      </p:sp>
      <p:sp>
        <p:nvSpPr>
          <p:cNvPr id="3" name="Footer Placeholder 2"/>
          <p:cNvSpPr>
            <a:spLocks noGrp="1"/>
          </p:cNvSpPr>
          <p:nvPr>
            <p:ph type="ftr" sz="quarter" idx="11"/>
          </p:nvPr>
        </p:nvSpPr>
        <p:spPr/>
        <p:txBody>
          <a:bodyPr/>
          <a:lstStyle/>
          <a:p>
            <a:r>
              <a:rPr lang="en-US" smtClean="0"/>
              <a:t>Subodh Vora &amp; Co., Chartered Accountants. All rights reserved</a:t>
            </a:r>
            <a:endParaRPr lang="en-US"/>
          </a:p>
        </p:txBody>
      </p:sp>
    </p:spTree>
    <p:extLst>
      <p:ext uri="{BB962C8B-B14F-4D97-AF65-F5344CB8AC3E}">
        <p14:creationId xmlns:p14="http://schemas.microsoft.com/office/powerpoint/2010/main" val="26157597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ChangeArrowheads="1"/>
          </p:cNvSpPr>
          <p:nvPr/>
        </p:nvSpPr>
        <p:spPr bwMode="auto">
          <a:xfrm>
            <a:off x="2649415" y="1120777"/>
            <a:ext cx="6893169" cy="766080"/>
          </a:xfrm>
          <a:prstGeom prst="rect">
            <a:avLst/>
          </a:prstGeom>
          <a:noFill/>
          <a:ln w="12700" algn="ctr">
            <a:noFill/>
            <a:miter lim="800000"/>
            <a:headEnd/>
            <a:tailEnd/>
          </a:ln>
          <a:effectLst/>
        </p:spPr>
        <p:txBody>
          <a:bodyPr wrap="square" anchor="t" anchorCtr="0">
            <a:noAutofit/>
          </a:bodyPr>
          <a:lstStyle/>
          <a:p>
            <a:pPr marL="228600" indent="-228600">
              <a:lnSpc>
                <a:spcPct val="150000"/>
              </a:lnSpc>
              <a:spcBef>
                <a:spcPts val="0"/>
              </a:spcBef>
              <a:spcAft>
                <a:spcPts val="800"/>
              </a:spcAft>
              <a:buFont typeface="Arial" pitchFamily="34" charset="0"/>
              <a:buChar char="•"/>
            </a:pPr>
            <a:endParaRPr lang="en-US" sz="1600" kern="0" dirty="0">
              <a:solidFill>
                <a:srgbClr val="00B0F0"/>
              </a:solidFill>
              <a:latin typeface="Arial" pitchFamily="34" charset="0"/>
            </a:endParaRPr>
          </a:p>
        </p:txBody>
      </p:sp>
      <p:sp>
        <p:nvSpPr>
          <p:cNvPr id="13" name="Title 1"/>
          <p:cNvSpPr txBox="1">
            <a:spLocks/>
          </p:cNvSpPr>
          <p:nvPr/>
        </p:nvSpPr>
        <p:spPr>
          <a:xfrm>
            <a:off x="79827" y="213508"/>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Section 140(3)</a:t>
            </a:r>
            <a:endParaRPr lang="en-US" sz="2400" b="1" dirty="0">
              <a:solidFill>
                <a:schemeClr val="bg1"/>
              </a:solidFill>
              <a:latin typeface="+mn-lt"/>
              <a:cs typeface="Arial" panose="020B0604020202020204" pitchFamily="34" charset="0"/>
            </a:endParaRPr>
          </a:p>
        </p:txBody>
      </p:sp>
      <p:sp>
        <p:nvSpPr>
          <p:cNvPr id="2" name="Slide Number Placeholder 1"/>
          <p:cNvSpPr>
            <a:spLocks noGrp="1"/>
          </p:cNvSpPr>
          <p:nvPr>
            <p:ph type="sldNum" sz="quarter" idx="12"/>
          </p:nvPr>
        </p:nvSpPr>
        <p:spPr/>
        <p:txBody>
          <a:bodyPr/>
          <a:lstStyle/>
          <a:p>
            <a:fld id="{3D11B78B-7584-4080-BE2B-168B9AEEC979}" type="slidenum">
              <a:rPr lang="en-US" smtClean="0"/>
              <a:pPr/>
              <a:t>3</a:t>
            </a:fld>
            <a:endParaRPr lang="en-US"/>
          </a:p>
        </p:txBody>
      </p:sp>
      <p:sp>
        <p:nvSpPr>
          <p:cNvPr id="4" name="Footer Placeholder 3"/>
          <p:cNvSpPr>
            <a:spLocks noGrp="1"/>
          </p:cNvSpPr>
          <p:nvPr>
            <p:ph type="ftr" sz="quarter" idx="11"/>
          </p:nvPr>
        </p:nvSpPr>
        <p:spPr>
          <a:xfrm>
            <a:off x="4038598" y="6501493"/>
            <a:ext cx="4114800" cy="365125"/>
          </a:xfrm>
        </p:spPr>
        <p:txBody>
          <a:bodyPr/>
          <a:lstStyle/>
          <a:p>
            <a:r>
              <a:rPr lang="en-US" smtClean="0"/>
              <a:t>Subodh Vora &amp; Co., Chartered Accountants. All rights reserved</a:t>
            </a:r>
            <a:endParaRPr lang="en-US"/>
          </a:p>
        </p:txBody>
      </p:sp>
      <p:sp>
        <p:nvSpPr>
          <p:cNvPr id="12" name="Round Diagonal Corner Rectangle 11"/>
          <p:cNvSpPr>
            <a:spLocks noChangeArrowheads="1"/>
          </p:cNvSpPr>
          <p:nvPr/>
        </p:nvSpPr>
        <p:spPr bwMode="auto">
          <a:xfrm>
            <a:off x="290286" y="899886"/>
            <a:ext cx="11509827" cy="5601607"/>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numCol="1" anchor="t" anchorCtr="0">
            <a:noAutofit/>
          </a:bodyPr>
          <a:lstStyle/>
          <a:p>
            <a:pPr eaLnBrk="0" hangingPunct="0">
              <a:spcBef>
                <a:spcPts val="600"/>
              </a:spcBef>
              <a:spcAft>
                <a:spcPts val="600"/>
              </a:spcAft>
              <a:defRPr/>
            </a:pPr>
            <a:r>
              <a:rPr lang="en-US" sz="2000" i="1" dirty="0">
                <a:solidFill>
                  <a:schemeClr val="tx1">
                    <a:lumMod val="65000"/>
                    <a:lumOff val="35000"/>
                  </a:schemeClr>
                </a:solidFill>
              </a:rPr>
              <a:t> A registered person, who was not liable to be registered under the existing law, or who was engaged in the manufacture of exempted goods or provision of exempted services, or who was providing works contract service and was availing of the benefit of notification No. 26/2012—Service Tax, dated the 20th June, 2012 or a first stage dealer or a second stage dealer or a registered importer or a depot of a </a:t>
            </a:r>
            <a:r>
              <a:rPr lang="en-US" sz="2000" i="1" dirty="0" smtClean="0">
                <a:solidFill>
                  <a:schemeClr val="tx1">
                    <a:lumMod val="65000"/>
                    <a:lumOff val="35000"/>
                  </a:schemeClr>
                </a:solidFill>
              </a:rPr>
              <a:t>manufacturer</a:t>
            </a:r>
            <a:r>
              <a:rPr lang="en-US" sz="2000" i="1" dirty="0">
                <a:solidFill>
                  <a:schemeClr val="tx1">
                    <a:lumMod val="65000"/>
                    <a:lumOff val="35000"/>
                  </a:schemeClr>
                </a:solidFill>
              </a:rPr>
              <a:t>, shall be entitled to take, in </a:t>
            </a:r>
            <a:r>
              <a:rPr lang="en-US" sz="2000" i="1" dirty="0" smtClean="0">
                <a:solidFill>
                  <a:schemeClr val="tx1">
                    <a:lumMod val="65000"/>
                    <a:lumOff val="35000"/>
                  </a:schemeClr>
                </a:solidFill>
              </a:rPr>
              <a:t>his electronic </a:t>
            </a:r>
            <a:r>
              <a:rPr lang="en-US" sz="2000" i="1" dirty="0">
                <a:solidFill>
                  <a:schemeClr val="tx1">
                    <a:lumMod val="65000"/>
                    <a:lumOff val="35000"/>
                  </a:schemeClr>
                </a:solidFill>
              </a:rPr>
              <a:t>credit ledger, credit of eligible duties in respect of inputs held in stock and </a:t>
            </a:r>
            <a:r>
              <a:rPr lang="en-US" sz="2000" i="1" dirty="0" smtClean="0">
                <a:solidFill>
                  <a:schemeClr val="tx1">
                    <a:lumMod val="65000"/>
                    <a:lumOff val="35000"/>
                  </a:schemeClr>
                </a:solidFill>
              </a:rPr>
              <a:t>inputs contained </a:t>
            </a:r>
            <a:r>
              <a:rPr lang="en-US" sz="2000" i="1" dirty="0">
                <a:solidFill>
                  <a:schemeClr val="tx1">
                    <a:lumMod val="65000"/>
                    <a:lumOff val="35000"/>
                  </a:schemeClr>
                </a:solidFill>
              </a:rPr>
              <a:t>in semi-finished or finished goods held in stock on the appointed day subject </a:t>
            </a:r>
            <a:r>
              <a:rPr lang="en-US" sz="2000" i="1" dirty="0" smtClean="0">
                <a:solidFill>
                  <a:schemeClr val="tx1">
                    <a:lumMod val="65000"/>
                    <a:lumOff val="35000"/>
                  </a:schemeClr>
                </a:solidFill>
              </a:rPr>
              <a:t>to the </a:t>
            </a:r>
            <a:r>
              <a:rPr lang="en-US" sz="2000" i="1" dirty="0">
                <a:solidFill>
                  <a:schemeClr val="tx1">
                    <a:lumMod val="65000"/>
                    <a:lumOff val="35000"/>
                  </a:schemeClr>
                </a:solidFill>
              </a:rPr>
              <a:t>following conditions, namely</a:t>
            </a:r>
            <a:r>
              <a:rPr lang="en-US" sz="2000" i="1" dirty="0" smtClean="0">
                <a:solidFill>
                  <a:schemeClr val="tx1">
                    <a:lumMod val="65000"/>
                    <a:lumOff val="35000"/>
                  </a:schemeClr>
                </a:solidFill>
              </a:rPr>
              <a:t>:––</a:t>
            </a:r>
          </a:p>
          <a:p>
            <a:pPr eaLnBrk="0" hangingPunct="0">
              <a:spcBef>
                <a:spcPts val="600"/>
              </a:spcBef>
              <a:spcAft>
                <a:spcPts val="600"/>
              </a:spcAft>
              <a:defRPr/>
            </a:pPr>
            <a:r>
              <a:rPr lang="en-US" sz="2000" i="1" dirty="0">
                <a:solidFill>
                  <a:schemeClr val="tx1">
                    <a:lumMod val="65000"/>
                    <a:lumOff val="35000"/>
                  </a:schemeClr>
                </a:solidFill>
              </a:rPr>
              <a:t>(</a:t>
            </a:r>
            <a:r>
              <a:rPr lang="en-US" sz="2000" i="1" dirty="0" err="1">
                <a:solidFill>
                  <a:schemeClr val="tx1">
                    <a:lumMod val="65000"/>
                    <a:lumOff val="35000"/>
                  </a:schemeClr>
                </a:solidFill>
              </a:rPr>
              <a:t>i</a:t>
            </a:r>
            <a:r>
              <a:rPr lang="en-US" sz="2000" i="1" dirty="0">
                <a:solidFill>
                  <a:schemeClr val="tx1">
                    <a:lumMod val="65000"/>
                    <a:lumOff val="35000"/>
                  </a:schemeClr>
                </a:solidFill>
              </a:rPr>
              <a:t>) such inputs or goods are used or intended to be used for making </a:t>
            </a:r>
            <a:r>
              <a:rPr lang="en-US" sz="2000" i="1" dirty="0" smtClean="0">
                <a:solidFill>
                  <a:schemeClr val="tx1">
                    <a:lumMod val="65000"/>
                    <a:lumOff val="35000"/>
                  </a:schemeClr>
                </a:solidFill>
              </a:rPr>
              <a:t>taxable supplies </a:t>
            </a:r>
            <a:r>
              <a:rPr lang="en-US" sz="2000" i="1" dirty="0">
                <a:solidFill>
                  <a:schemeClr val="tx1">
                    <a:lumMod val="65000"/>
                    <a:lumOff val="35000"/>
                  </a:schemeClr>
                </a:solidFill>
              </a:rPr>
              <a:t>under this Act;</a:t>
            </a:r>
          </a:p>
          <a:p>
            <a:pPr eaLnBrk="0" hangingPunct="0">
              <a:spcBef>
                <a:spcPts val="600"/>
              </a:spcBef>
              <a:spcAft>
                <a:spcPts val="600"/>
              </a:spcAft>
              <a:defRPr/>
            </a:pPr>
            <a:r>
              <a:rPr lang="en-US" sz="2000" i="1" dirty="0">
                <a:solidFill>
                  <a:schemeClr val="tx1">
                    <a:lumMod val="65000"/>
                    <a:lumOff val="35000"/>
                  </a:schemeClr>
                </a:solidFill>
              </a:rPr>
              <a:t>(ii) the said registered person is eligible for input tax credit on such inputs </a:t>
            </a:r>
            <a:r>
              <a:rPr lang="en-US" sz="2000" i="1" dirty="0" smtClean="0">
                <a:solidFill>
                  <a:schemeClr val="tx1">
                    <a:lumMod val="65000"/>
                    <a:lumOff val="35000"/>
                  </a:schemeClr>
                </a:solidFill>
              </a:rPr>
              <a:t>under this </a:t>
            </a:r>
            <a:r>
              <a:rPr lang="en-US" sz="2000" i="1" dirty="0">
                <a:solidFill>
                  <a:schemeClr val="tx1">
                    <a:lumMod val="65000"/>
                    <a:lumOff val="35000"/>
                  </a:schemeClr>
                </a:solidFill>
              </a:rPr>
              <a:t>Act;</a:t>
            </a:r>
          </a:p>
          <a:p>
            <a:pPr eaLnBrk="0" hangingPunct="0">
              <a:spcBef>
                <a:spcPts val="600"/>
              </a:spcBef>
              <a:spcAft>
                <a:spcPts val="600"/>
              </a:spcAft>
              <a:defRPr/>
            </a:pPr>
            <a:r>
              <a:rPr lang="en-US" sz="2000" i="1" dirty="0">
                <a:solidFill>
                  <a:schemeClr val="tx1">
                    <a:lumMod val="65000"/>
                    <a:lumOff val="35000"/>
                  </a:schemeClr>
                </a:solidFill>
              </a:rPr>
              <a:t>(iii) the said registered person is in possession of invoice or other </a:t>
            </a:r>
            <a:r>
              <a:rPr lang="en-US" sz="2000" i="1" dirty="0" smtClean="0">
                <a:solidFill>
                  <a:schemeClr val="tx1">
                    <a:lumMod val="65000"/>
                    <a:lumOff val="35000"/>
                  </a:schemeClr>
                </a:solidFill>
              </a:rPr>
              <a:t>prescribed documents </a:t>
            </a:r>
            <a:r>
              <a:rPr lang="en-US" sz="2000" i="1" dirty="0">
                <a:solidFill>
                  <a:schemeClr val="tx1">
                    <a:lumMod val="65000"/>
                    <a:lumOff val="35000"/>
                  </a:schemeClr>
                </a:solidFill>
              </a:rPr>
              <a:t>evidencing payment of duty under the existing law in respect of </a:t>
            </a:r>
            <a:r>
              <a:rPr lang="en-US" sz="2000" i="1" dirty="0" smtClean="0">
                <a:solidFill>
                  <a:schemeClr val="tx1">
                    <a:lumMod val="65000"/>
                    <a:lumOff val="35000"/>
                  </a:schemeClr>
                </a:solidFill>
              </a:rPr>
              <a:t>such inputs</a:t>
            </a:r>
            <a:r>
              <a:rPr lang="en-US" sz="2000" i="1" dirty="0">
                <a:solidFill>
                  <a:schemeClr val="tx1">
                    <a:lumMod val="65000"/>
                    <a:lumOff val="35000"/>
                  </a:schemeClr>
                </a:solidFill>
              </a:rPr>
              <a:t>;</a:t>
            </a:r>
          </a:p>
          <a:p>
            <a:pPr eaLnBrk="0" hangingPunct="0">
              <a:spcBef>
                <a:spcPts val="600"/>
              </a:spcBef>
              <a:spcAft>
                <a:spcPts val="600"/>
              </a:spcAft>
              <a:defRPr/>
            </a:pPr>
            <a:r>
              <a:rPr lang="en-US" sz="2000" i="1" dirty="0">
                <a:solidFill>
                  <a:schemeClr val="tx1">
                    <a:lumMod val="65000"/>
                    <a:lumOff val="35000"/>
                  </a:schemeClr>
                </a:solidFill>
              </a:rPr>
              <a:t>(iv) such invoices or other prescribed documents were issued not earlier </a:t>
            </a:r>
            <a:r>
              <a:rPr lang="en-US" sz="2000" i="1" dirty="0" smtClean="0">
                <a:solidFill>
                  <a:schemeClr val="tx1">
                    <a:lumMod val="65000"/>
                    <a:lumOff val="35000"/>
                  </a:schemeClr>
                </a:solidFill>
              </a:rPr>
              <a:t>than twelve </a:t>
            </a:r>
            <a:r>
              <a:rPr lang="en-US" sz="2000" i="1" dirty="0">
                <a:solidFill>
                  <a:schemeClr val="tx1">
                    <a:lumMod val="65000"/>
                    <a:lumOff val="35000"/>
                  </a:schemeClr>
                </a:solidFill>
              </a:rPr>
              <a:t>months immediately preceding the appointed day; and</a:t>
            </a:r>
          </a:p>
          <a:p>
            <a:pPr eaLnBrk="0" hangingPunct="0">
              <a:spcBef>
                <a:spcPts val="600"/>
              </a:spcBef>
              <a:spcAft>
                <a:spcPts val="600"/>
              </a:spcAft>
              <a:defRPr/>
            </a:pPr>
            <a:r>
              <a:rPr lang="en-US" sz="2000" i="1" dirty="0">
                <a:solidFill>
                  <a:schemeClr val="tx1">
                    <a:lumMod val="65000"/>
                    <a:lumOff val="35000"/>
                  </a:schemeClr>
                </a:solidFill>
              </a:rPr>
              <a:t>(v) the supplier of services is not eligible for any abatement under this Act:</a:t>
            </a:r>
          </a:p>
        </p:txBody>
      </p:sp>
    </p:spTree>
    <p:extLst>
      <p:ext uri="{BB962C8B-B14F-4D97-AF65-F5344CB8AC3E}">
        <p14:creationId xmlns:p14="http://schemas.microsoft.com/office/powerpoint/2010/main" val="9787603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4038598" y="6555970"/>
            <a:ext cx="4114800" cy="365125"/>
          </a:xfrm>
        </p:spPr>
        <p:txBody>
          <a:bodyPr/>
          <a:lstStyle/>
          <a:p>
            <a:r>
              <a:rPr lang="en-US" dirty="0" smtClean="0"/>
              <a:t>Subodh Vora &amp; Co., Chartered Accountants. All rights reserved</a:t>
            </a:r>
            <a:endParaRPr lang="en-US" dirty="0"/>
          </a:p>
        </p:txBody>
      </p:sp>
      <p:sp>
        <p:nvSpPr>
          <p:cNvPr id="5" name="Slide Number Placeholder 4"/>
          <p:cNvSpPr>
            <a:spLocks noGrp="1"/>
          </p:cNvSpPr>
          <p:nvPr>
            <p:ph type="sldNum" sz="quarter" idx="12"/>
          </p:nvPr>
        </p:nvSpPr>
        <p:spPr/>
        <p:txBody>
          <a:bodyPr/>
          <a:lstStyle/>
          <a:p>
            <a:fld id="{3D11B78B-7584-4080-BE2B-168B9AEEC979}" type="slidenum">
              <a:rPr lang="en-US" smtClean="0"/>
              <a:pPr/>
              <a:t>4</a:t>
            </a:fld>
            <a:endParaRPr lang="en-US"/>
          </a:p>
        </p:txBody>
      </p:sp>
      <p:sp>
        <p:nvSpPr>
          <p:cNvPr id="7" name="Rounded Rectangle 6"/>
          <p:cNvSpPr/>
          <p:nvPr/>
        </p:nvSpPr>
        <p:spPr>
          <a:xfrm>
            <a:off x="232229" y="2024743"/>
            <a:ext cx="5254171" cy="4434113"/>
          </a:xfrm>
          <a:prstGeom prst="roundRect">
            <a:avLst/>
          </a:prstGeom>
          <a:noFill/>
          <a:ln w="3175">
            <a:solidFill>
              <a:srgbClr val="00B0F0"/>
            </a:solidFill>
          </a:ln>
          <a:effectLst/>
        </p:spPr>
        <p:style>
          <a:lnRef idx="2">
            <a:schemeClr val="accent1"/>
          </a:lnRef>
          <a:fillRef idx="1">
            <a:schemeClr val="lt1"/>
          </a:fillRef>
          <a:effectRef idx="0">
            <a:schemeClr val="accent1"/>
          </a:effectRef>
          <a:fontRef idx="minor">
            <a:schemeClr val="dk1"/>
          </a:fontRef>
        </p:style>
        <p:txBody>
          <a:bodyPr rtlCol="0" anchor="ctr"/>
          <a:lstStyle/>
          <a:p>
            <a:pPr>
              <a:lnSpc>
                <a:spcPct val="150000"/>
              </a:lnSpc>
            </a:pPr>
            <a:r>
              <a:rPr lang="en-US" sz="2000" dirty="0" smtClean="0">
                <a:solidFill>
                  <a:schemeClr val="tx1">
                    <a:lumMod val="50000"/>
                    <a:lumOff val="50000"/>
                  </a:schemeClr>
                </a:solidFill>
              </a:rPr>
              <a:t>A registered taxable person who</a:t>
            </a:r>
          </a:p>
          <a:p>
            <a:pPr marL="342900" indent="-342900">
              <a:lnSpc>
                <a:spcPct val="150000"/>
              </a:lnSpc>
              <a:buFont typeface="+mj-lt"/>
              <a:buAutoNum type="arabicPeriod"/>
            </a:pPr>
            <a:r>
              <a:rPr lang="en-US" sz="2000" dirty="0" smtClean="0">
                <a:solidFill>
                  <a:schemeClr val="tx1">
                    <a:lumMod val="50000"/>
                    <a:lumOff val="50000"/>
                  </a:schemeClr>
                </a:solidFill>
              </a:rPr>
              <a:t>Was not liable to be registered under earlier law</a:t>
            </a:r>
          </a:p>
          <a:p>
            <a:pPr marL="342900" indent="-342900">
              <a:lnSpc>
                <a:spcPct val="150000"/>
              </a:lnSpc>
              <a:buFont typeface="+mj-lt"/>
              <a:buAutoNum type="arabicPeriod"/>
            </a:pPr>
            <a:r>
              <a:rPr lang="en-US" sz="2000" dirty="0" smtClean="0">
                <a:solidFill>
                  <a:schemeClr val="tx1">
                    <a:lumMod val="50000"/>
                    <a:lumOff val="50000"/>
                  </a:schemeClr>
                </a:solidFill>
              </a:rPr>
              <a:t>Manufacturer of exempted goods</a:t>
            </a:r>
          </a:p>
          <a:p>
            <a:pPr marL="342900" indent="-342900">
              <a:lnSpc>
                <a:spcPct val="150000"/>
              </a:lnSpc>
              <a:buFont typeface="+mj-lt"/>
              <a:buAutoNum type="arabicPeriod"/>
            </a:pPr>
            <a:r>
              <a:rPr lang="en-US" sz="2000" dirty="0" smtClean="0">
                <a:solidFill>
                  <a:schemeClr val="tx1">
                    <a:lumMod val="50000"/>
                    <a:lumOff val="50000"/>
                  </a:schemeClr>
                </a:solidFill>
              </a:rPr>
              <a:t>Provider of exempted services</a:t>
            </a:r>
          </a:p>
          <a:p>
            <a:pPr marL="342900" indent="-342900">
              <a:lnSpc>
                <a:spcPct val="150000"/>
              </a:lnSpc>
              <a:buFont typeface="+mj-lt"/>
              <a:buAutoNum type="arabicPeriod"/>
            </a:pPr>
            <a:r>
              <a:rPr lang="en-US" sz="2000" dirty="0" smtClean="0">
                <a:solidFill>
                  <a:schemeClr val="tx1">
                    <a:lumMod val="50000"/>
                    <a:lumOff val="50000"/>
                  </a:schemeClr>
                </a:solidFill>
              </a:rPr>
              <a:t>Provider of Works Contract services &amp; availing benefit of 26/2012</a:t>
            </a:r>
          </a:p>
          <a:p>
            <a:pPr marL="342900" indent="-342900">
              <a:lnSpc>
                <a:spcPct val="150000"/>
              </a:lnSpc>
              <a:buFont typeface="+mj-lt"/>
              <a:buAutoNum type="arabicPeriod"/>
            </a:pPr>
            <a:r>
              <a:rPr lang="en-US" sz="2000" dirty="0" smtClean="0">
                <a:solidFill>
                  <a:schemeClr val="tx1">
                    <a:lumMod val="50000"/>
                    <a:lumOff val="50000"/>
                  </a:schemeClr>
                </a:solidFill>
              </a:rPr>
              <a:t>First stage </a:t>
            </a:r>
            <a:r>
              <a:rPr lang="en-US" sz="2000" dirty="0">
                <a:solidFill>
                  <a:schemeClr val="tx1">
                    <a:lumMod val="50000"/>
                    <a:lumOff val="50000"/>
                  </a:schemeClr>
                </a:solidFill>
              </a:rPr>
              <a:t>dealer/ Second stage dealer</a:t>
            </a:r>
          </a:p>
          <a:p>
            <a:pPr marL="342900" indent="-342900">
              <a:lnSpc>
                <a:spcPct val="150000"/>
              </a:lnSpc>
              <a:buFont typeface="+mj-lt"/>
              <a:buAutoNum type="arabicPeriod"/>
            </a:pPr>
            <a:r>
              <a:rPr lang="en-US" sz="2000" dirty="0" smtClean="0">
                <a:solidFill>
                  <a:schemeClr val="tx1">
                    <a:lumMod val="50000"/>
                    <a:lumOff val="50000"/>
                  </a:schemeClr>
                </a:solidFill>
              </a:rPr>
              <a:t>Registered importer</a:t>
            </a:r>
          </a:p>
          <a:p>
            <a:pPr marL="342900" indent="-342900">
              <a:lnSpc>
                <a:spcPct val="150000"/>
              </a:lnSpc>
              <a:buFont typeface="+mj-lt"/>
              <a:buAutoNum type="arabicPeriod"/>
            </a:pPr>
            <a:r>
              <a:rPr lang="en-US" sz="2000" dirty="0" smtClean="0">
                <a:solidFill>
                  <a:schemeClr val="tx1">
                    <a:lumMod val="50000"/>
                    <a:lumOff val="50000"/>
                  </a:schemeClr>
                </a:solidFill>
              </a:rPr>
              <a:t>Depot of Manufacturer</a:t>
            </a:r>
            <a:endParaRPr lang="en-US" sz="2000" dirty="0">
              <a:solidFill>
                <a:schemeClr val="tx1">
                  <a:lumMod val="50000"/>
                  <a:lumOff val="50000"/>
                </a:schemeClr>
              </a:solidFill>
            </a:endParaRPr>
          </a:p>
        </p:txBody>
      </p:sp>
      <p:sp>
        <p:nvSpPr>
          <p:cNvPr id="8" name="Rounded Rectangle 7"/>
          <p:cNvSpPr/>
          <p:nvPr/>
        </p:nvSpPr>
        <p:spPr>
          <a:xfrm>
            <a:off x="380300" y="1036795"/>
            <a:ext cx="4942327" cy="708271"/>
          </a:xfrm>
          <a:prstGeom prst="roundRect">
            <a:avLst/>
          </a:prstGeom>
          <a:solidFill>
            <a:srgbClr val="00B0F0"/>
          </a:solidFill>
          <a:ln w="19050">
            <a:noFill/>
          </a:ln>
          <a:effectLst/>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solidFill>
                  <a:schemeClr val="bg1"/>
                </a:solidFill>
              </a:rPr>
              <a:t>Eligible Persons</a:t>
            </a:r>
            <a:endParaRPr lang="en-US" dirty="0">
              <a:solidFill>
                <a:schemeClr val="bg1"/>
              </a:solidFill>
            </a:endParaRPr>
          </a:p>
        </p:txBody>
      </p:sp>
      <p:sp>
        <p:nvSpPr>
          <p:cNvPr id="9" name="Rounded Rectangle 8"/>
          <p:cNvSpPr/>
          <p:nvPr/>
        </p:nvSpPr>
        <p:spPr>
          <a:xfrm>
            <a:off x="6226629" y="2024744"/>
            <a:ext cx="5399314" cy="4331606"/>
          </a:xfrm>
          <a:prstGeom prst="roundRect">
            <a:avLst/>
          </a:prstGeom>
          <a:noFill/>
          <a:ln w="3175">
            <a:solidFill>
              <a:srgbClr val="00B0F0"/>
            </a:solidFill>
          </a:ln>
          <a:effectLst/>
        </p:spPr>
        <p:style>
          <a:lnRef idx="2">
            <a:schemeClr val="accent1"/>
          </a:lnRef>
          <a:fillRef idx="1">
            <a:schemeClr val="lt1"/>
          </a:fillRef>
          <a:effectRef idx="0">
            <a:schemeClr val="accent1"/>
          </a:effectRef>
          <a:fontRef idx="minor">
            <a:schemeClr val="dk1"/>
          </a:fontRef>
        </p:style>
        <p:txBody>
          <a:bodyPr rtlCol="0" anchor="ctr"/>
          <a:lstStyle/>
          <a:p>
            <a:pPr marL="285750" indent="-285750">
              <a:lnSpc>
                <a:spcPct val="150000"/>
              </a:lnSpc>
              <a:buFont typeface="Arial" panose="020B0604020202020204" pitchFamily="34" charset="0"/>
              <a:buChar char="•"/>
            </a:pPr>
            <a:r>
              <a:rPr lang="en-US" sz="2000" dirty="0" smtClean="0">
                <a:solidFill>
                  <a:schemeClr val="tx1">
                    <a:lumMod val="50000"/>
                    <a:lumOff val="50000"/>
                  </a:schemeClr>
                </a:solidFill>
              </a:rPr>
              <a:t>Inputs/ goods used or intended to be used for making taxable supplies under GST</a:t>
            </a:r>
          </a:p>
          <a:p>
            <a:pPr marL="285750" indent="-285750">
              <a:lnSpc>
                <a:spcPct val="150000"/>
              </a:lnSpc>
              <a:buFont typeface="Arial" panose="020B0604020202020204" pitchFamily="34" charset="0"/>
              <a:buChar char="•"/>
            </a:pPr>
            <a:r>
              <a:rPr lang="en-US" sz="2000" dirty="0" smtClean="0">
                <a:solidFill>
                  <a:schemeClr val="tx1">
                    <a:lumMod val="50000"/>
                    <a:lumOff val="50000"/>
                  </a:schemeClr>
                </a:solidFill>
              </a:rPr>
              <a:t>Eligible ITC under GST</a:t>
            </a:r>
          </a:p>
          <a:p>
            <a:pPr marL="285750" indent="-285750">
              <a:lnSpc>
                <a:spcPct val="150000"/>
              </a:lnSpc>
              <a:buFont typeface="Arial" panose="020B0604020202020204" pitchFamily="34" charset="0"/>
              <a:buChar char="•"/>
            </a:pPr>
            <a:r>
              <a:rPr lang="en-US" sz="2000" dirty="0" smtClean="0">
                <a:solidFill>
                  <a:schemeClr val="tx1">
                    <a:lumMod val="50000"/>
                    <a:lumOff val="50000"/>
                  </a:schemeClr>
                </a:solidFill>
              </a:rPr>
              <a:t>Possession of invoice or other prescribed documents evidencing payment of duty</a:t>
            </a:r>
          </a:p>
          <a:p>
            <a:pPr marL="285750" indent="-285750">
              <a:lnSpc>
                <a:spcPct val="150000"/>
              </a:lnSpc>
              <a:buFont typeface="Arial" panose="020B0604020202020204" pitchFamily="34" charset="0"/>
              <a:buChar char="•"/>
            </a:pPr>
            <a:r>
              <a:rPr lang="en-US" sz="2000" dirty="0" smtClean="0">
                <a:solidFill>
                  <a:schemeClr val="tx1">
                    <a:lumMod val="50000"/>
                    <a:lumOff val="50000"/>
                  </a:schemeClr>
                </a:solidFill>
              </a:rPr>
              <a:t>Invoice not earlier than 12 months from appointed date</a:t>
            </a:r>
          </a:p>
          <a:p>
            <a:pPr marL="285750" indent="-285750">
              <a:lnSpc>
                <a:spcPct val="150000"/>
              </a:lnSpc>
              <a:buFont typeface="Arial" panose="020B0604020202020204" pitchFamily="34" charset="0"/>
              <a:buChar char="•"/>
            </a:pPr>
            <a:r>
              <a:rPr lang="en-US" sz="2000" dirty="0" smtClean="0">
                <a:solidFill>
                  <a:schemeClr val="tx1">
                    <a:lumMod val="50000"/>
                    <a:lumOff val="50000"/>
                  </a:schemeClr>
                </a:solidFill>
              </a:rPr>
              <a:t>Supplier of services is not eligible for abatement under GST</a:t>
            </a:r>
            <a:endParaRPr lang="en-US" sz="2000" dirty="0">
              <a:solidFill>
                <a:schemeClr val="tx1">
                  <a:lumMod val="50000"/>
                  <a:lumOff val="50000"/>
                </a:schemeClr>
              </a:solidFill>
            </a:endParaRPr>
          </a:p>
        </p:txBody>
      </p:sp>
      <p:sp>
        <p:nvSpPr>
          <p:cNvPr id="10" name="Rounded Rectangle 9"/>
          <p:cNvSpPr/>
          <p:nvPr/>
        </p:nvSpPr>
        <p:spPr>
          <a:xfrm>
            <a:off x="6226629" y="1036795"/>
            <a:ext cx="5399314" cy="708271"/>
          </a:xfrm>
          <a:prstGeom prst="roundRect">
            <a:avLst/>
          </a:prstGeom>
          <a:solidFill>
            <a:srgbClr val="00B0F0"/>
          </a:solidFill>
          <a:ln w="19050">
            <a:noFill/>
          </a:ln>
          <a:effectLst/>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solidFill>
                  <a:schemeClr val="bg1"/>
                </a:solidFill>
              </a:rPr>
              <a:t>Conditions</a:t>
            </a:r>
            <a:endParaRPr lang="en-US" dirty="0">
              <a:solidFill>
                <a:schemeClr val="bg1"/>
              </a:solidFill>
            </a:endParaRPr>
          </a:p>
        </p:txBody>
      </p:sp>
      <p:sp>
        <p:nvSpPr>
          <p:cNvPr id="11" name="Title 1"/>
          <p:cNvSpPr txBox="1">
            <a:spLocks/>
          </p:cNvSpPr>
          <p:nvPr/>
        </p:nvSpPr>
        <p:spPr>
          <a:xfrm>
            <a:off x="79827" y="213508"/>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Section 140(3)- Analysis</a:t>
            </a:r>
            <a:endParaRPr lang="en-US" sz="2400" b="1" dirty="0">
              <a:solidFill>
                <a:schemeClr val="bg1"/>
              </a:solidFill>
              <a:latin typeface="+mn-lt"/>
              <a:cs typeface="Arial" panose="020B0604020202020204" pitchFamily="34" charset="0"/>
            </a:endParaRPr>
          </a:p>
        </p:txBody>
      </p:sp>
    </p:spTree>
    <p:extLst>
      <p:ext uri="{BB962C8B-B14F-4D97-AF65-F5344CB8AC3E}">
        <p14:creationId xmlns:p14="http://schemas.microsoft.com/office/powerpoint/2010/main" val="29020750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ChangeArrowheads="1"/>
          </p:cNvSpPr>
          <p:nvPr/>
        </p:nvSpPr>
        <p:spPr bwMode="auto">
          <a:xfrm>
            <a:off x="2649415" y="1120777"/>
            <a:ext cx="6893169" cy="766080"/>
          </a:xfrm>
          <a:prstGeom prst="rect">
            <a:avLst/>
          </a:prstGeom>
          <a:noFill/>
          <a:ln w="12700" algn="ctr">
            <a:noFill/>
            <a:miter lim="800000"/>
            <a:headEnd/>
            <a:tailEnd/>
          </a:ln>
          <a:effectLst/>
        </p:spPr>
        <p:txBody>
          <a:bodyPr wrap="square" anchor="t" anchorCtr="0">
            <a:noAutofit/>
          </a:bodyPr>
          <a:lstStyle/>
          <a:p>
            <a:pPr marL="228600" indent="-228600">
              <a:lnSpc>
                <a:spcPct val="150000"/>
              </a:lnSpc>
              <a:spcBef>
                <a:spcPts val="0"/>
              </a:spcBef>
              <a:spcAft>
                <a:spcPts val="800"/>
              </a:spcAft>
              <a:buFont typeface="Arial" pitchFamily="34" charset="0"/>
              <a:buChar char="•"/>
            </a:pPr>
            <a:endParaRPr lang="en-US" sz="1600" kern="0" dirty="0">
              <a:solidFill>
                <a:srgbClr val="00B0F0"/>
              </a:solidFill>
              <a:latin typeface="Arial" pitchFamily="34" charset="0"/>
            </a:endParaRPr>
          </a:p>
        </p:txBody>
      </p:sp>
      <p:sp>
        <p:nvSpPr>
          <p:cNvPr id="13" name="Title 1"/>
          <p:cNvSpPr txBox="1">
            <a:spLocks/>
          </p:cNvSpPr>
          <p:nvPr/>
        </p:nvSpPr>
        <p:spPr>
          <a:xfrm>
            <a:off x="79827" y="213508"/>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Proviso to Section 140(3)</a:t>
            </a:r>
            <a:endParaRPr lang="en-US" sz="2400" b="1" dirty="0">
              <a:solidFill>
                <a:schemeClr val="bg1"/>
              </a:solidFill>
              <a:latin typeface="+mn-lt"/>
              <a:cs typeface="Arial" panose="020B0604020202020204" pitchFamily="34" charset="0"/>
            </a:endParaRPr>
          </a:p>
        </p:txBody>
      </p:sp>
      <p:sp>
        <p:nvSpPr>
          <p:cNvPr id="2" name="Slide Number Placeholder 1"/>
          <p:cNvSpPr>
            <a:spLocks noGrp="1"/>
          </p:cNvSpPr>
          <p:nvPr>
            <p:ph type="sldNum" sz="quarter" idx="12"/>
          </p:nvPr>
        </p:nvSpPr>
        <p:spPr/>
        <p:txBody>
          <a:bodyPr/>
          <a:lstStyle/>
          <a:p>
            <a:fld id="{3D11B78B-7584-4080-BE2B-168B9AEEC979}" type="slidenum">
              <a:rPr lang="en-US" smtClean="0"/>
              <a:pPr/>
              <a:t>5</a:t>
            </a:fld>
            <a:endParaRPr lang="en-US"/>
          </a:p>
        </p:txBody>
      </p:sp>
      <p:sp>
        <p:nvSpPr>
          <p:cNvPr id="4" name="Footer Placeholder 3"/>
          <p:cNvSpPr>
            <a:spLocks noGrp="1"/>
          </p:cNvSpPr>
          <p:nvPr>
            <p:ph type="ftr" sz="quarter" idx="11"/>
          </p:nvPr>
        </p:nvSpPr>
        <p:spPr>
          <a:xfrm>
            <a:off x="4038598" y="6501493"/>
            <a:ext cx="4114800" cy="365125"/>
          </a:xfrm>
        </p:spPr>
        <p:txBody>
          <a:bodyPr/>
          <a:lstStyle/>
          <a:p>
            <a:r>
              <a:rPr lang="en-US" smtClean="0"/>
              <a:t>Subodh Vora &amp; Co., Chartered Accountants. All rights reserved</a:t>
            </a:r>
            <a:endParaRPr lang="en-US"/>
          </a:p>
        </p:txBody>
      </p:sp>
      <p:sp>
        <p:nvSpPr>
          <p:cNvPr id="12" name="Round Diagonal Corner Rectangle 11"/>
          <p:cNvSpPr>
            <a:spLocks noChangeArrowheads="1"/>
          </p:cNvSpPr>
          <p:nvPr/>
        </p:nvSpPr>
        <p:spPr bwMode="auto">
          <a:xfrm>
            <a:off x="290286" y="899886"/>
            <a:ext cx="11509827" cy="5821589"/>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numCol="1" anchor="t" anchorCtr="0">
            <a:noAutofit/>
          </a:bodyPr>
          <a:lstStyle/>
          <a:p>
            <a:pPr eaLnBrk="0" hangingPunct="0">
              <a:spcBef>
                <a:spcPts val="600"/>
              </a:spcBef>
              <a:spcAft>
                <a:spcPts val="600"/>
              </a:spcAft>
              <a:defRPr/>
            </a:pPr>
            <a:r>
              <a:rPr lang="en-US" sz="2000" i="1" u="sng" dirty="0" smtClean="0">
                <a:solidFill>
                  <a:schemeClr val="tx1">
                    <a:lumMod val="65000"/>
                    <a:lumOff val="35000"/>
                  </a:schemeClr>
                </a:solidFill>
              </a:rPr>
              <a:t>140(3) </a:t>
            </a:r>
          </a:p>
          <a:p>
            <a:pPr eaLnBrk="0" hangingPunct="0">
              <a:spcBef>
                <a:spcPts val="600"/>
              </a:spcBef>
              <a:spcAft>
                <a:spcPts val="600"/>
              </a:spcAft>
              <a:defRPr/>
            </a:pPr>
            <a:r>
              <a:rPr lang="en-US" sz="2000" i="1" dirty="0" smtClean="0">
                <a:solidFill>
                  <a:schemeClr val="tx1">
                    <a:lumMod val="65000"/>
                    <a:lumOff val="35000"/>
                  </a:schemeClr>
                </a:solidFill>
              </a:rPr>
              <a:t>Provided </a:t>
            </a:r>
            <a:r>
              <a:rPr lang="en-US" sz="2000" i="1" dirty="0">
                <a:solidFill>
                  <a:schemeClr val="tx1">
                    <a:lumMod val="65000"/>
                    <a:lumOff val="35000"/>
                  </a:schemeClr>
                </a:solidFill>
              </a:rPr>
              <a:t>that where a registered person, other than a manufacturer or a supplier of services, is </a:t>
            </a:r>
            <a:r>
              <a:rPr lang="en-US" sz="2000" i="1" dirty="0">
                <a:solidFill>
                  <a:srgbClr val="FF0000"/>
                </a:solidFill>
              </a:rPr>
              <a:t>not in possession of an invoice or any other documents evidencing payment of duty in respect of inputs</a:t>
            </a:r>
            <a:r>
              <a:rPr lang="en-US" sz="2000" i="1" dirty="0">
                <a:solidFill>
                  <a:schemeClr val="tx1">
                    <a:lumMod val="65000"/>
                    <a:lumOff val="35000"/>
                  </a:schemeClr>
                </a:solidFill>
              </a:rPr>
              <a:t>, then, such registered person shall, subject to such conditions, limitations and safeguards as may be prescribed, including that the said taxable person </a:t>
            </a:r>
            <a:r>
              <a:rPr lang="en-US" sz="2000" i="1" dirty="0">
                <a:solidFill>
                  <a:srgbClr val="FF0000"/>
                </a:solidFill>
              </a:rPr>
              <a:t>shall pass on the benefit of such credit by way of reduced prices to </a:t>
            </a:r>
            <a:r>
              <a:rPr lang="en-US" sz="2000" i="1" dirty="0" smtClean="0">
                <a:solidFill>
                  <a:srgbClr val="FF0000"/>
                </a:solidFill>
              </a:rPr>
              <a:t>the </a:t>
            </a:r>
            <a:r>
              <a:rPr lang="en-US" sz="2000" i="1" dirty="0">
                <a:solidFill>
                  <a:srgbClr val="FF0000"/>
                </a:solidFill>
              </a:rPr>
              <a:t>recipient,</a:t>
            </a:r>
            <a:r>
              <a:rPr lang="en-US" sz="2000" i="1" dirty="0">
                <a:solidFill>
                  <a:schemeClr val="tx1">
                    <a:lumMod val="65000"/>
                    <a:lumOff val="35000"/>
                  </a:schemeClr>
                </a:solidFill>
              </a:rPr>
              <a:t> be allowed </a:t>
            </a:r>
            <a:r>
              <a:rPr lang="en-US" sz="2000" i="1" dirty="0" smtClean="0">
                <a:solidFill>
                  <a:schemeClr val="tx1">
                    <a:lumMod val="65000"/>
                    <a:lumOff val="35000"/>
                  </a:schemeClr>
                </a:solidFill>
              </a:rPr>
              <a:t>to take </a:t>
            </a:r>
            <a:r>
              <a:rPr lang="en-US" sz="2000" i="1" dirty="0">
                <a:solidFill>
                  <a:schemeClr val="tx1">
                    <a:lumMod val="65000"/>
                    <a:lumOff val="35000"/>
                  </a:schemeClr>
                </a:solidFill>
              </a:rPr>
              <a:t>credit at such rate and in such manner as may be prescribed.</a:t>
            </a:r>
          </a:p>
          <a:p>
            <a:pPr eaLnBrk="0" hangingPunct="0">
              <a:spcBef>
                <a:spcPts val="600"/>
              </a:spcBef>
              <a:spcAft>
                <a:spcPts val="600"/>
              </a:spcAft>
              <a:defRPr/>
            </a:pPr>
            <a:r>
              <a:rPr lang="en-US" sz="2000" i="1" u="sng" dirty="0" smtClean="0">
                <a:solidFill>
                  <a:schemeClr val="tx1">
                    <a:lumMod val="65000"/>
                    <a:lumOff val="35000"/>
                  </a:schemeClr>
                </a:solidFill>
              </a:rPr>
              <a:t>Draft Transition Rule (3)</a:t>
            </a:r>
          </a:p>
          <a:p>
            <a:pPr eaLnBrk="0" hangingPunct="0">
              <a:spcBef>
                <a:spcPts val="600"/>
              </a:spcBef>
              <a:spcAft>
                <a:spcPts val="600"/>
              </a:spcAft>
              <a:defRPr/>
            </a:pPr>
            <a:r>
              <a:rPr lang="en-US" sz="2000" i="1" dirty="0" smtClean="0">
                <a:solidFill>
                  <a:schemeClr val="tx1">
                    <a:lumMod val="65000"/>
                    <a:lumOff val="35000"/>
                  </a:schemeClr>
                </a:solidFill>
              </a:rPr>
              <a:t> </a:t>
            </a:r>
            <a:r>
              <a:rPr lang="en-US" sz="2000" i="1" dirty="0">
                <a:solidFill>
                  <a:schemeClr val="tx1">
                    <a:lumMod val="65000"/>
                    <a:lumOff val="35000"/>
                  </a:schemeClr>
                </a:solidFill>
              </a:rPr>
              <a:t>(a) (</a:t>
            </a:r>
            <a:r>
              <a:rPr lang="en-US" sz="2000" i="1" dirty="0" err="1">
                <a:solidFill>
                  <a:schemeClr val="tx1">
                    <a:lumMod val="65000"/>
                    <a:lumOff val="35000"/>
                  </a:schemeClr>
                </a:solidFill>
              </a:rPr>
              <a:t>i</a:t>
            </a:r>
            <a:r>
              <a:rPr lang="en-US" sz="2000" i="1" dirty="0">
                <a:solidFill>
                  <a:schemeClr val="tx1">
                    <a:lumMod val="65000"/>
                    <a:lumOff val="35000"/>
                  </a:schemeClr>
                </a:solidFill>
              </a:rPr>
              <a:t>) A registered person, who was not registered under the existing law, availing credit in accordance with the proviso to sub-section (3) of section 140 shall be allowed to avail input tax credit on goods held in stock on the appointed day in respect of which he is not in possession of any document evidencing payment of central excise duty.</a:t>
            </a:r>
          </a:p>
          <a:p>
            <a:pPr eaLnBrk="0" hangingPunct="0">
              <a:spcBef>
                <a:spcPts val="600"/>
              </a:spcBef>
              <a:spcAft>
                <a:spcPts val="600"/>
              </a:spcAft>
              <a:defRPr/>
            </a:pPr>
            <a:r>
              <a:rPr lang="en-US" sz="2000" i="1" dirty="0">
                <a:solidFill>
                  <a:schemeClr val="tx1">
                    <a:lumMod val="65000"/>
                    <a:lumOff val="35000"/>
                  </a:schemeClr>
                </a:solidFill>
              </a:rPr>
              <a:t>(ii) Such credit shall be allowed at the rate of </a:t>
            </a:r>
            <a:r>
              <a:rPr lang="en-US" sz="2000" i="1" dirty="0">
                <a:solidFill>
                  <a:srgbClr val="FF0000"/>
                </a:solidFill>
              </a:rPr>
              <a:t>[forty per cent.] </a:t>
            </a:r>
            <a:r>
              <a:rPr lang="en-US" sz="2000" i="1" dirty="0">
                <a:solidFill>
                  <a:schemeClr val="tx1">
                    <a:lumMod val="65000"/>
                    <a:lumOff val="35000"/>
                  </a:schemeClr>
                </a:solidFill>
              </a:rPr>
              <a:t>of </a:t>
            </a:r>
            <a:r>
              <a:rPr lang="en-US" sz="2000" i="1" dirty="0">
                <a:solidFill>
                  <a:srgbClr val="FF0000"/>
                </a:solidFill>
              </a:rPr>
              <a:t>the central tax applicable on supply of such goods after the appointed date </a:t>
            </a:r>
            <a:r>
              <a:rPr lang="en-US" sz="2000" i="1" dirty="0">
                <a:solidFill>
                  <a:schemeClr val="tx1">
                    <a:lumMod val="65000"/>
                    <a:lumOff val="35000"/>
                  </a:schemeClr>
                </a:solidFill>
              </a:rPr>
              <a:t>and </a:t>
            </a:r>
            <a:r>
              <a:rPr lang="en-US" sz="2000" i="1" dirty="0">
                <a:solidFill>
                  <a:srgbClr val="FF0000"/>
                </a:solidFill>
              </a:rPr>
              <a:t>shall be credited after the central tax payable on such supply has been paid.</a:t>
            </a:r>
          </a:p>
          <a:p>
            <a:pPr eaLnBrk="0" hangingPunct="0">
              <a:spcBef>
                <a:spcPts val="600"/>
              </a:spcBef>
              <a:spcAft>
                <a:spcPts val="600"/>
              </a:spcAft>
              <a:defRPr/>
            </a:pPr>
            <a:r>
              <a:rPr lang="en-US" sz="2000" i="1" dirty="0">
                <a:solidFill>
                  <a:schemeClr val="tx1">
                    <a:lumMod val="65000"/>
                    <a:lumOff val="35000"/>
                  </a:schemeClr>
                </a:solidFill>
              </a:rPr>
              <a:t>(iii) The scheme shall be available for </a:t>
            </a:r>
            <a:r>
              <a:rPr lang="en-US" sz="2000" i="1" dirty="0">
                <a:solidFill>
                  <a:srgbClr val="FF0000"/>
                </a:solidFill>
              </a:rPr>
              <a:t>six tax periods </a:t>
            </a:r>
            <a:r>
              <a:rPr lang="en-US" sz="2000" i="1" dirty="0">
                <a:solidFill>
                  <a:schemeClr val="tx1">
                    <a:lumMod val="65000"/>
                    <a:lumOff val="35000"/>
                  </a:schemeClr>
                </a:solidFill>
              </a:rPr>
              <a:t>from the appointed date.</a:t>
            </a:r>
          </a:p>
          <a:p>
            <a:pPr eaLnBrk="0" hangingPunct="0">
              <a:spcBef>
                <a:spcPts val="600"/>
              </a:spcBef>
              <a:spcAft>
                <a:spcPts val="600"/>
              </a:spcAft>
              <a:defRPr/>
            </a:pPr>
            <a:endParaRPr lang="en-US" sz="2000" i="1" dirty="0">
              <a:solidFill>
                <a:schemeClr val="tx1">
                  <a:lumMod val="65000"/>
                  <a:lumOff val="35000"/>
                </a:schemeClr>
              </a:solidFill>
            </a:endParaRPr>
          </a:p>
        </p:txBody>
      </p:sp>
    </p:spTree>
    <p:extLst>
      <p:ext uri="{BB962C8B-B14F-4D97-AF65-F5344CB8AC3E}">
        <p14:creationId xmlns:p14="http://schemas.microsoft.com/office/powerpoint/2010/main" val="265983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ChangeArrowheads="1"/>
          </p:cNvSpPr>
          <p:nvPr/>
        </p:nvSpPr>
        <p:spPr bwMode="auto">
          <a:xfrm>
            <a:off x="2649415" y="1120777"/>
            <a:ext cx="6893169" cy="766080"/>
          </a:xfrm>
          <a:prstGeom prst="rect">
            <a:avLst/>
          </a:prstGeom>
          <a:noFill/>
          <a:ln w="12700" algn="ctr">
            <a:noFill/>
            <a:miter lim="800000"/>
            <a:headEnd/>
            <a:tailEnd/>
          </a:ln>
          <a:effectLst/>
        </p:spPr>
        <p:txBody>
          <a:bodyPr wrap="square" anchor="t" anchorCtr="0">
            <a:noAutofit/>
          </a:bodyPr>
          <a:lstStyle/>
          <a:p>
            <a:pPr marL="228600" indent="-228600">
              <a:lnSpc>
                <a:spcPct val="150000"/>
              </a:lnSpc>
              <a:spcBef>
                <a:spcPts val="0"/>
              </a:spcBef>
              <a:spcAft>
                <a:spcPts val="800"/>
              </a:spcAft>
              <a:buFont typeface="Arial" pitchFamily="34" charset="0"/>
              <a:buChar char="•"/>
            </a:pPr>
            <a:endParaRPr lang="en-US" sz="1600" kern="0" dirty="0">
              <a:solidFill>
                <a:srgbClr val="00B0F0"/>
              </a:solidFill>
              <a:latin typeface="Arial" pitchFamily="34" charset="0"/>
            </a:endParaRPr>
          </a:p>
        </p:txBody>
      </p:sp>
      <p:sp>
        <p:nvSpPr>
          <p:cNvPr id="13" name="Title 1"/>
          <p:cNvSpPr txBox="1">
            <a:spLocks/>
          </p:cNvSpPr>
          <p:nvPr/>
        </p:nvSpPr>
        <p:spPr>
          <a:xfrm>
            <a:off x="79827" y="213508"/>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CASE STUDIES- TRADERS</a:t>
            </a:r>
            <a:endParaRPr lang="en-US" sz="2400" b="1" dirty="0">
              <a:solidFill>
                <a:schemeClr val="bg1"/>
              </a:solidFill>
              <a:latin typeface="+mn-lt"/>
              <a:cs typeface="Arial" panose="020B0604020202020204" pitchFamily="34" charset="0"/>
            </a:endParaRPr>
          </a:p>
        </p:txBody>
      </p:sp>
      <p:sp>
        <p:nvSpPr>
          <p:cNvPr id="2" name="Slide Number Placeholder 1"/>
          <p:cNvSpPr>
            <a:spLocks noGrp="1"/>
          </p:cNvSpPr>
          <p:nvPr>
            <p:ph type="sldNum" sz="quarter" idx="12"/>
          </p:nvPr>
        </p:nvSpPr>
        <p:spPr/>
        <p:txBody>
          <a:bodyPr/>
          <a:lstStyle/>
          <a:p>
            <a:fld id="{3D11B78B-7584-4080-BE2B-168B9AEEC979}" type="slidenum">
              <a:rPr lang="en-US" smtClean="0"/>
              <a:pPr/>
              <a:t>6</a:t>
            </a:fld>
            <a:endParaRPr lang="en-US"/>
          </a:p>
        </p:txBody>
      </p:sp>
      <p:sp>
        <p:nvSpPr>
          <p:cNvPr id="4" name="Footer Placeholder 3"/>
          <p:cNvSpPr>
            <a:spLocks noGrp="1"/>
          </p:cNvSpPr>
          <p:nvPr>
            <p:ph type="ftr" sz="quarter" idx="11"/>
          </p:nvPr>
        </p:nvSpPr>
        <p:spPr>
          <a:xfrm>
            <a:off x="4038598" y="6501493"/>
            <a:ext cx="4114800" cy="365125"/>
          </a:xfrm>
        </p:spPr>
        <p:txBody>
          <a:bodyPr/>
          <a:lstStyle/>
          <a:p>
            <a:r>
              <a:rPr lang="en-US" smtClean="0"/>
              <a:t>Subodh Vora &amp; Co., Chartered Accountants. All rights reserved</a:t>
            </a:r>
            <a:endParaRPr lang="en-US"/>
          </a:p>
        </p:txBody>
      </p:sp>
      <p:sp>
        <p:nvSpPr>
          <p:cNvPr id="8" name="Round Diagonal Corner Rectangle 7"/>
          <p:cNvSpPr>
            <a:spLocks noChangeArrowheads="1"/>
          </p:cNvSpPr>
          <p:nvPr/>
        </p:nvSpPr>
        <p:spPr bwMode="auto">
          <a:xfrm>
            <a:off x="319312" y="1031240"/>
            <a:ext cx="11553371" cy="855617"/>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anchor="t" anchorCtr="0">
            <a:noAutofit/>
          </a:bodyPr>
          <a:lstStyle/>
          <a:p>
            <a:pPr algn="just"/>
            <a:r>
              <a:rPr lang="en-US" sz="2400" i="1" dirty="0" smtClean="0">
                <a:solidFill>
                  <a:schemeClr val="tx1">
                    <a:lumMod val="65000"/>
                    <a:lumOff val="35000"/>
                  </a:schemeClr>
                </a:solidFill>
                <a:latin typeface="+mj-lt"/>
              </a:rPr>
              <a:t>1. A </a:t>
            </a:r>
            <a:r>
              <a:rPr lang="en-US" sz="2400" i="1" dirty="0">
                <a:solidFill>
                  <a:schemeClr val="tx1">
                    <a:lumMod val="65000"/>
                    <a:lumOff val="35000"/>
                  </a:schemeClr>
                </a:solidFill>
                <a:latin typeface="+mj-lt"/>
              </a:rPr>
              <a:t>trader importing goods from outside India and has suffered CVD on such goods. Such goods are lying in stock at the time of transition. Will credit of CVD be </a:t>
            </a:r>
            <a:r>
              <a:rPr lang="en-US" sz="2400" i="1" dirty="0" smtClean="0">
                <a:solidFill>
                  <a:schemeClr val="tx1">
                    <a:lumMod val="65000"/>
                    <a:lumOff val="35000"/>
                  </a:schemeClr>
                </a:solidFill>
                <a:latin typeface="+mj-lt"/>
              </a:rPr>
              <a:t>available?</a:t>
            </a:r>
          </a:p>
        </p:txBody>
      </p:sp>
      <p:sp>
        <p:nvSpPr>
          <p:cNvPr id="9" name="Round Diagonal Corner Rectangle 8"/>
          <p:cNvSpPr>
            <a:spLocks noChangeArrowheads="1"/>
          </p:cNvSpPr>
          <p:nvPr/>
        </p:nvSpPr>
        <p:spPr bwMode="auto">
          <a:xfrm>
            <a:off x="319310" y="2323013"/>
            <a:ext cx="11553370" cy="1632223"/>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anchor="t" anchorCtr="0">
            <a:noAutofit/>
          </a:bodyPr>
          <a:lstStyle/>
          <a:p>
            <a:pPr algn="just"/>
            <a:r>
              <a:rPr lang="en-US" sz="2400" i="1" dirty="0" smtClean="0">
                <a:solidFill>
                  <a:schemeClr val="tx1">
                    <a:lumMod val="65000"/>
                    <a:lumOff val="35000"/>
                  </a:schemeClr>
                </a:solidFill>
                <a:latin typeface="+mj-lt"/>
              </a:rPr>
              <a:t>2. A </a:t>
            </a:r>
            <a:r>
              <a:rPr lang="en-US" sz="2400" i="1" dirty="0">
                <a:solidFill>
                  <a:schemeClr val="tx1">
                    <a:lumMod val="65000"/>
                    <a:lumOff val="35000"/>
                  </a:schemeClr>
                </a:solidFill>
                <a:latin typeface="+mj-lt"/>
              </a:rPr>
              <a:t>trader </a:t>
            </a:r>
            <a:r>
              <a:rPr lang="en-US" sz="2400" i="1" dirty="0" smtClean="0">
                <a:solidFill>
                  <a:schemeClr val="tx1">
                    <a:lumMod val="65000"/>
                    <a:lumOff val="35000"/>
                  </a:schemeClr>
                </a:solidFill>
                <a:latin typeface="+mj-lt"/>
              </a:rPr>
              <a:t>purchasing goods </a:t>
            </a:r>
            <a:r>
              <a:rPr lang="en-US" sz="2400" i="1" dirty="0">
                <a:solidFill>
                  <a:schemeClr val="tx1">
                    <a:lumMod val="65000"/>
                    <a:lumOff val="35000"/>
                  </a:schemeClr>
                </a:solidFill>
                <a:latin typeface="+mj-lt"/>
              </a:rPr>
              <a:t>from </a:t>
            </a:r>
            <a:r>
              <a:rPr lang="en-US" sz="2400" i="1" dirty="0" smtClean="0">
                <a:solidFill>
                  <a:schemeClr val="tx1">
                    <a:lumMod val="65000"/>
                    <a:lumOff val="35000"/>
                  </a:schemeClr>
                </a:solidFill>
                <a:latin typeface="+mj-lt"/>
              </a:rPr>
              <a:t>a manufacturer and has suffered excise duty on such goods. The trader is registered as first stage dealer and is in possession of excise </a:t>
            </a:r>
            <a:r>
              <a:rPr lang="en-US" sz="2400" i="1" dirty="0" err="1" smtClean="0">
                <a:solidFill>
                  <a:schemeClr val="tx1">
                    <a:lumMod val="65000"/>
                    <a:lumOff val="35000"/>
                  </a:schemeClr>
                </a:solidFill>
                <a:latin typeface="+mj-lt"/>
              </a:rPr>
              <a:t>gatepass</a:t>
            </a:r>
            <a:r>
              <a:rPr lang="en-US" sz="2400" i="1" dirty="0" smtClean="0">
                <a:solidFill>
                  <a:schemeClr val="tx1">
                    <a:lumMod val="65000"/>
                    <a:lumOff val="35000"/>
                  </a:schemeClr>
                </a:solidFill>
                <a:latin typeface="+mj-lt"/>
              </a:rPr>
              <a:t> and files excise returns. Such </a:t>
            </a:r>
            <a:r>
              <a:rPr lang="en-US" sz="2400" i="1" dirty="0">
                <a:solidFill>
                  <a:schemeClr val="tx1">
                    <a:lumMod val="65000"/>
                    <a:lumOff val="35000"/>
                  </a:schemeClr>
                </a:solidFill>
                <a:latin typeface="+mj-lt"/>
              </a:rPr>
              <a:t>goods are lying in stock at the time of transition. Will credit of </a:t>
            </a:r>
            <a:r>
              <a:rPr lang="en-US" sz="2400" i="1" dirty="0" smtClean="0">
                <a:solidFill>
                  <a:schemeClr val="tx1">
                    <a:lumMod val="65000"/>
                    <a:lumOff val="35000"/>
                  </a:schemeClr>
                </a:solidFill>
                <a:latin typeface="+mj-lt"/>
              </a:rPr>
              <a:t>excise be available?</a:t>
            </a:r>
          </a:p>
        </p:txBody>
      </p:sp>
      <p:sp>
        <p:nvSpPr>
          <p:cNvPr id="10" name="Round Diagonal Corner Rectangle 9"/>
          <p:cNvSpPr>
            <a:spLocks noChangeArrowheads="1"/>
          </p:cNvSpPr>
          <p:nvPr/>
        </p:nvSpPr>
        <p:spPr bwMode="auto">
          <a:xfrm>
            <a:off x="319308" y="4391392"/>
            <a:ext cx="11553372" cy="1270816"/>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anchor="t" anchorCtr="0">
            <a:noAutofit/>
          </a:bodyPr>
          <a:lstStyle/>
          <a:p>
            <a:pPr algn="just"/>
            <a:r>
              <a:rPr lang="en-US" sz="2400" i="1" dirty="0" smtClean="0">
                <a:solidFill>
                  <a:schemeClr val="tx1">
                    <a:lumMod val="65000"/>
                    <a:lumOff val="35000"/>
                  </a:schemeClr>
                </a:solidFill>
                <a:latin typeface="+mj-lt"/>
              </a:rPr>
              <a:t>3. A trader purchasing goods from a wholesaler which has suffered excise duty on such goods. Trader does not have excise </a:t>
            </a:r>
            <a:r>
              <a:rPr lang="en-US" sz="2400" i="1" dirty="0" err="1" smtClean="0">
                <a:solidFill>
                  <a:schemeClr val="tx1">
                    <a:lumMod val="65000"/>
                    <a:lumOff val="35000"/>
                  </a:schemeClr>
                </a:solidFill>
                <a:latin typeface="+mj-lt"/>
              </a:rPr>
              <a:t>gatepass</a:t>
            </a:r>
            <a:r>
              <a:rPr lang="en-US" sz="2400" i="1" dirty="0" smtClean="0">
                <a:solidFill>
                  <a:schemeClr val="tx1">
                    <a:lumMod val="65000"/>
                    <a:lumOff val="35000"/>
                  </a:schemeClr>
                </a:solidFill>
                <a:latin typeface="+mj-lt"/>
              </a:rPr>
              <a:t>. Such goods are lying in stock at the time of transition. Will credit of excise be available?</a:t>
            </a:r>
          </a:p>
        </p:txBody>
      </p:sp>
    </p:spTree>
    <p:extLst>
      <p:ext uri="{BB962C8B-B14F-4D97-AF65-F5344CB8AC3E}">
        <p14:creationId xmlns:p14="http://schemas.microsoft.com/office/powerpoint/2010/main" val="2143339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down)">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down)">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ChangeArrowheads="1"/>
          </p:cNvSpPr>
          <p:nvPr/>
        </p:nvSpPr>
        <p:spPr bwMode="auto">
          <a:xfrm>
            <a:off x="2649415" y="1120777"/>
            <a:ext cx="6893169" cy="766080"/>
          </a:xfrm>
          <a:prstGeom prst="rect">
            <a:avLst/>
          </a:prstGeom>
          <a:noFill/>
          <a:ln w="12700" algn="ctr">
            <a:noFill/>
            <a:miter lim="800000"/>
            <a:headEnd/>
            <a:tailEnd/>
          </a:ln>
          <a:effectLst/>
        </p:spPr>
        <p:txBody>
          <a:bodyPr wrap="square" anchor="t" anchorCtr="0">
            <a:noAutofit/>
          </a:bodyPr>
          <a:lstStyle/>
          <a:p>
            <a:pPr marL="228600" indent="-228600">
              <a:lnSpc>
                <a:spcPct val="150000"/>
              </a:lnSpc>
              <a:spcBef>
                <a:spcPts val="0"/>
              </a:spcBef>
              <a:spcAft>
                <a:spcPts val="800"/>
              </a:spcAft>
              <a:buFont typeface="Arial" pitchFamily="34" charset="0"/>
              <a:buChar char="•"/>
            </a:pPr>
            <a:endParaRPr lang="en-US" sz="1600" kern="0" dirty="0">
              <a:solidFill>
                <a:srgbClr val="00B0F0"/>
              </a:solidFill>
              <a:latin typeface="Arial" pitchFamily="34" charset="0"/>
            </a:endParaRPr>
          </a:p>
        </p:txBody>
      </p:sp>
      <p:sp>
        <p:nvSpPr>
          <p:cNvPr id="13" name="Title 1"/>
          <p:cNvSpPr txBox="1">
            <a:spLocks/>
          </p:cNvSpPr>
          <p:nvPr/>
        </p:nvSpPr>
        <p:spPr>
          <a:xfrm>
            <a:off x="79827" y="213508"/>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CASE STUDIES- BUILDER</a:t>
            </a:r>
            <a:endParaRPr lang="en-US" sz="2400" b="1" dirty="0">
              <a:solidFill>
                <a:schemeClr val="bg1"/>
              </a:solidFill>
              <a:latin typeface="+mn-lt"/>
              <a:cs typeface="Arial" panose="020B0604020202020204" pitchFamily="34" charset="0"/>
            </a:endParaRPr>
          </a:p>
        </p:txBody>
      </p:sp>
      <p:sp>
        <p:nvSpPr>
          <p:cNvPr id="2" name="Slide Number Placeholder 1"/>
          <p:cNvSpPr>
            <a:spLocks noGrp="1"/>
          </p:cNvSpPr>
          <p:nvPr>
            <p:ph type="sldNum" sz="quarter" idx="12"/>
          </p:nvPr>
        </p:nvSpPr>
        <p:spPr/>
        <p:txBody>
          <a:bodyPr/>
          <a:lstStyle/>
          <a:p>
            <a:fld id="{3D11B78B-7584-4080-BE2B-168B9AEEC979}" type="slidenum">
              <a:rPr lang="en-US" smtClean="0"/>
              <a:pPr/>
              <a:t>7</a:t>
            </a:fld>
            <a:endParaRPr lang="en-US"/>
          </a:p>
        </p:txBody>
      </p:sp>
      <p:sp>
        <p:nvSpPr>
          <p:cNvPr id="4" name="Footer Placeholder 3"/>
          <p:cNvSpPr>
            <a:spLocks noGrp="1"/>
          </p:cNvSpPr>
          <p:nvPr>
            <p:ph type="ftr" sz="quarter" idx="11"/>
          </p:nvPr>
        </p:nvSpPr>
        <p:spPr>
          <a:xfrm>
            <a:off x="4038598" y="6501493"/>
            <a:ext cx="4114800" cy="365125"/>
          </a:xfrm>
        </p:spPr>
        <p:txBody>
          <a:bodyPr/>
          <a:lstStyle/>
          <a:p>
            <a:r>
              <a:rPr lang="en-US" smtClean="0"/>
              <a:t>Subodh Vora &amp; Co., Chartered Accountants. All rights reserved</a:t>
            </a:r>
            <a:endParaRPr lang="en-US"/>
          </a:p>
        </p:txBody>
      </p:sp>
      <p:sp>
        <p:nvSpPr>
          <p:cNvPr id="9" name="Round Diagonal Corner Rectangle 8"/>
          <p:cNvSpPr>
            <a:spLocks noChangeArrowheads="1"/>
          </p:cNvSpPr>
          <p:nvPr/>
        </p:nvSpPr>
        <p:spPr bwMode="auto">
          <a:xfrm>
            <a:off x="181427" y="1120777"/>
            <a:ext cx="11553370" cy="1632223"/>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anchor="t" anchorCtr="0">
            <a:noAutofit/>
          </a:bodyPr>
          <a:lstStyle/>
          <a:p>
            <a:pPr algn="just"/>
            <a:r>
              <a:rPr lang="en-US" sz="2400" i="1" dirty="0">
                <a:solidFill>
                  <a:schemeClr val="tx1">
                    <a:lumMod val="65000"/>
                    <a:lumOff val="35000"/>
                  </a:schemeClr>
                </a:solidFill>
                <a:latin typeface="+mj-lt"/>
              </a:rPr>
              <a:t>4</a:t>
            </a:r>
            <a:r>
              <a:rPr lang="en-US" sz="2400" i="1" dirty="0" smtClean="0">
                <a:solidFill>
                  <a:schemeClr val="tx1">
                    <a:lumMod val="65000"/>
                    <a:lumOff val="35000"/>
                  </a:schemeClr>
                </a:solidFill>
                <a:latin typeface="+mj-lt"/>
              </a:rPr>
              <a:t>. A builder purchasing cement from a manufacturer and has suffered excise duty on such cement. The builder is not registered under excise but is in possession of excise </a:t>
            </a:r>
            <a:r>
              <a:rPr lang="en-US" sz="2400" i="1" dirty="0" err="1" smtClean="0">
                <a:solidFill>
                  <a:schemeClr val="tx1">
                    <a:lumMod val="65000"/>
                    <a:lumOff val="35000"/>
                  </a:schemeClr>
                </a:solidFill>
                <a:latin typeface="+mj-lt"/>
              </a:rPr>
              <a:t>gatepass</a:t>
            </a:r>
            <a:r>
              <a:rPr lang="en-US" sz="2400" i="1" dirty="0" smtClean="0">
                <a:solidFill>
                  <a:schemeClr val="tx1">
                    <a:lumMod val="65000"/>
                    <a:lumOff val="35000"/>
                  </a:schemeClr>
                </a:solidFill>
                <a:latin typeface="+mj-lt"/>
              </a:rPr>
              <a:t>. Such cement purchased are </a:t>
            </a:r>
            <a:r>
              <a:rPr lang="en-US" sz="2400" i="1" dirty="0">
                <a:solidFill>
                  <a:schemeClr val="tx1">
                    <a:lumMod val="65000"/>
                    <a:lumOff val="35000"/>
                  </a:schemeClr>
                </a:solidFill>
                <a:latin typeface="+mj-lt"/>
              </a:rPr>
              <a:t>lying in stock at the time of transition. Will credit of </a:t>
            </a:r>
            <a:r>
              <a:rPr lang="en-US" sz="2400" i="1" dirty="0" smtClean="0">
                <a:solidFill>
                  <a:schemeClr val="tx1">
                    <a:lumMod val="65000"/>
                    <a:lumOff val="35000"/>
                  </a:schemeClr>
                </a:solidFill>
                <a:latin typeface="+mj-lt"/>
              </a:rPr>
              <a:t>excise be available?</a:t>
            </a:r>
          </a:p>
        </p:txBody>
      </p:sp>
      <p:sp>
        <p:nvSpPr>
          <p:cNvPr id="10" name="Round Diagonal Corner Rectangle 9"/>
          <p:cNvSpPr>
            <a:spLocks noChangeArrowheads="1"/>
          </p:cNvSpPr>
          <p:nvPr/>
        </p:nvSpPr>
        <p:spPr bwMode="auto">
          <a:xfrm>
            <a:off x="181427" y="3194733"/>
            <a:ext cx="11553372" cy="1270816"/>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anchor="t" anchorCtr="0">
            <a:noAutofit/>
          </a:bodyPr>
          <a:lstStyle/>
          <a:p>
            <a:pPr algn="just"/>
            <a:r>
              <a:rPr lang="en-US" sz="2400" i="1" dirty="0" smtClean="0">
                <a:solidFill>
                  <a:schemeClr val="tx1">
                    <a:lumMod val="65000"/>
                    <a:lumOff val="35000"/>
                  </a:schemeClr>
                </a:solidFill>
                <a:latin typeface="+mj-lt"/>
              </a:rPr>
              <a:t>5. A builder is purchasing cement from a wholesaler/ retailer which has suffered excise duty. Builder does not have excise </a:t>
            </a:r>
            <a:r>
              <a:rPr lang="en-US" sz="2400" i="1" dirty="0" err="1" smtClean="0">
                <a:solidFill>
                  <a:schemeClr val="tx1">
                    <a:lumMod val="65000"/>
                    <a:lumOff val="35000"/>
                  </a:schemeClr>
                </a:solidFill>
                <a:latin typeface="+mj-lt"/>
              </a:rPr>
              <a:t>gatepass</a:t>
            </a:r>
            <a:r>
              <a:rPr lang="en-US" sz="2400" i="1" dirty="0" smtClean="0">
                <a:solidFill>
                  <a:schemeClr val="tx1">
                    <a:lumMod val="65000"/>
                    <a:lumOff val="35000"/>
                  </a:schemeClr>
                </a:solidFill>
                <a:latin typeface="+mj-lt"/>
              </a:rPr>
              <a:t>. Such cement are lying in stock at the time of transition. Will credit of excise be available?</a:t>
            </a:r>
          </a:p>
        </p:txBody>
      </p:sp>
    </p:spTree>
    <p:extLst>
      <p:ext uri="{BB962C8B-B14F-4D97-AF65-F5344CB8AC3E}">
        <p14:creationId xmlns:p14="http://schemas.microsoft.com/office/powerpoint/2010/main" val="2530839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down)">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ChangeArrowheads="1"/>
          </p:cNvSpPr>
          <p:nvPr/>
        </p:nvSpPr>
        <p:spPr bwMode="auto">
          <a:xfrm>
            <a:off x="2649415" y="1120777"/>
            <a:ext cx="6893169" cy="766080"/>
          </a:xfrm>
          <a:prstGeom prst="rect">
            <a:avLst/>
          </a:prstGeom>
          <a:noFill/>
          <a:ln w="12700" algn="ctr">
            <a:noFill/>
            <a:miter lim="800000"/>
            <a:headEnd/>
            <a:tailEnd/>
          </a:ln>
          <a:effectLst/>
        </p:spPr>
        <p:txBody>
          <a:bodyPr wrap="square" anchor="t" anchorCtr="0">
            <a:noAutofit/>
          </a:bodyPr>
          <a:lstStyle/>
          <a:p>
            <a:pPr marL="228600" indent="-228600">
              <a:lnSpc>
                <a:spcPct val="150000"/>
              </a:lnSpc>
              <a:spcBef>
                <a:spcPts val="0"/>
              </a:spcBef>
              <a:spcAft>
                <a:spcPts val="800"/>
              </a:spcAft>
              <a:buFont typeface="Arial" pitchFamily="34" charset="0"/>
              <a:buChar char="•"/>
            </a:pPr>
            <a:endParaRPr lang="en-US" sz="1600" kern="0" dirty="0">
              <a:solidFill>
                <a:srgbClr val="00B0F0"/>
              </a:solidFill>
              <a:latin typeface="Arial" pitchFamily="34" charset="0"/>
            </a:endParaRPr>
          </a:p>
        </p:txBody>
      </p:sp>
      <p:sp>
        <p:nvSpPr>
          <p:cNvPr id="13" name="Title 1"/>
          <p:cNvSpPr txBox="1">
            <a:spLocks/>
          </p:cNvSpPr>
          <p:nvPr/>
        </p:nvSpPr>
        <p:spPr>
          <a:xfrm>
            <a:off x="79827" y="213508"/>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CASE STUDIES- SERVICE PROVIDER</a:t>
            </a:r>
            <a:endParaRPr lang="en-US" sz="2400" b="1" dirty="0">
              <a:solidFill>
                <a:schemeClr val="bg1"/>
              </a:solidFill>
              <a:latin typeface="+mn-lt"/>
              <a:cs typeface="Arial" panose="020B0604020202020204" pitchFamily="34" charset="0"/>
            </a:endParaRPr>
          </a:p>
        </p:txBody>
      </p:sp>
      <p:sp>
        <p:nvSpPr>
          <p:cNvPr id="2" name="Slide Number Placeholder 1"/>
          <p:cNvSpPr>
            <a:spLocks noGrp="1"/>
          </p:cNvSpPr>
          <p:nvPr>
            <p:ph type="sldNum" sz="quarter" idx="12"/>
          </p:nvPr>
        </p:nvSpPr>
        <p:spPr/>
        <p:txBody>
          <a:bodyPr/>
          <a:lstStyle/>
          <a:p>
            <a:fld id="{3D11B78B-7584-4080-BE2B-168B9AEEC979}" type="slidenum">
              <a:rPr lang="en-US" smtClean="0"/>
              <a:pPr/>
              <a:t>8</a:t>
            </a:fld>
            <a:endParaRPr lang="en-US"/>
          </a:p>
        </p:txBody>
      </p:sp>
      <p:sp>
        <p:nvSpPr>
          <p:cNvPr id="4" name="Footer Placeholder 3"/>
          <p:cNvSpPr>
            <a:spLocks noGrp="1"/>
          </p:cNvSpPr>
          <p:nvPr>
            <p:ph type="ftr" sz="quarter" idx="11"/>
          </p:nvPr>
        </p:nvSpPr>
        <p:spPr>
          <a:xfrm>
            <a:off x="4038598" y="6501493"/>
            <a:ext cx="4114800" cy="365125"/>
          </a:xfrm>
        </p:spPr>
        <p:txBody>
          <a:bodyPr/>
          <a:lstStyle/>
          <a:p>
            <a:r>
              <a:rPr lang="en-US" smtClean="0"/>
              <a:t>Subodh Vora &amp; Co., Chartered Accountants. All rights reserved</a:t>
            </a:r>
            <a:endParaRPr lang="en-US"/>
          </a:p>
        </p:txBody>
      </p:sp>
      <p:sp>
        <p:nvSpPr>
          <p:cNvPr id="9" name="Round Diagonal Corner Rectangle 8"/>
          <p:cNvSpPr>
            <a:spLocks noChangeArrowheads="1"/>
          </p:cNvSpPr>
          <p:nvPr/>
        </p:nvSpPr>
        <p:spPr bwMode="auto">
          <a:xfrm>
            <a:off x="181427" y="1120778"/>
            <a:ext cx="11553370" cy="1346652"/>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anchor="t" anchorCtr="0">
            <a:noAutofit/>
          </a:bodyPr>
          <a:lstStyle/>
          <a:p>
            <a:pPr algn="just"/>
            <a:r>
              <a:rPr lang="en-US" sz="2400" i="1" dirty="0">
                <a:solidFill>
                  <a:schemeClr val="tx1">
                    <a:lumMod val="65000"/>
                    <a:lumOff val="35000"/>
                  </a:schemeClr>
                </a:solidFill>
                <a:latin typeface="+mj-lt"/>
              </a:rPr>
              <a:t>6</a:t>
            </a:r>
            <a:r>
              <a:rPr lang="en-US" sz="2400" i="1" dirty="0" smtClean="0">
                <a:solidFill>
                  <a:schemeClr val="tx1">
                    <a:lumMod val="65000"/>
                    <a:lumOff val="35000"/>
                  </a:schemeClr>
                </a:solidFill>
                <a:latin typeface="+mj-lt"/>
              </a:rPr>
              <a:t>. A chartered accountant has purchased certain capital goods, furniture, stationary on which has suffered VAT. Such goods are lying in stock during transition. </a:t>
            </a:r>
            <a:r>
              <a:rPr lang="en-US" sz="2400" i="1" dirty="0">
                <a:solidFill>
                  <a:schemeClr val="tx1">
                    <a:lumMod val="65000"/>
                    <a:lumOff val="35000"/>
                  </a:schemeClr>
                </a:solidFill>
                <a:latin typeface="+mj-lt"/>
              </a:rPr>
              <a:t>Will credit of </a:t>
            </a:r>
            <a:r>
              <a:rPr lang="en-US" sz="2400" i="1" dirty="0" smtClean="0">
                <a:solidFill>
                  <a:schemeClr val="tx1">
                    <a:lumMod val="65000"/>
                    <a:lumOff val="35000"/>
                  </a:schemeClr>
                </a:solidFill>
                <a:latin typeface="+mj-lt"/>
              </a:rPr>
              <a:t>VAT be available?</a:t>
            </a:r>
          </a:p>
        </p:txBody>
      </p:sp>
    </p:spTree>
    <p:extLst>
      <p:ext uri="{BB962C8B-B14F-4D97-AF65-F5344CB8AC3E}">
        <p14:creationId xmlns:p14="http://schemas.microsoft.com/office/powerpoint/2010/main" val="2946634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ChangeArrowheads="1"/>
          </p:cNvSpPr>
          <p:nvPr/>
        </p:nvSpPr>
        <p:spPr bwMode="auto">
          <a:xfrm>
            <a:off x="2649415" y="1120777"/>
            <a:ext cx="6893169" cy="766080"/>
          </a:xfrm>
          <a:prstGeom prst="rect">
            <a:avLst/>
          </a:prstGeom>
          <a:noFill/>
          <a:ln w="12700" algn="ctr">
            <a:noFill/>
            <a:miter lim="800000"/>
            <a:headEnd/>
            <a:tailEnd/>
          </a:ln>
          <a:effectLst/>
        </p:spPr>
        <p:txBody>
          <a:bodyPr wrap="square" anchor="t" anchorCtr="0">
            <a:noAutofit/>
          </a:bodyPr>
          <a:lstStyle/>
          <a:p>
            <a:pPr marL="228600" indent="-228600">
              <a:lnSpc>
                <a:spcPct val="150000"/>
              </a:lnSpc>
              <a:spcBef>
                <a:spcPts val="0"/>
              </a:spcBef>
              <a:spcAft>
                <a:spcPts val="800"/>
              </a:spcAft>
              <a:buFont typeface="Arial" pitchFamily="34" charset="0"/>
              <a:buChar char="•"/>
            </a:pPr>
            <a:endParaRPr lang="en-US" sz="1600" kern="0" dirty="0">
              <a:solidFill>
                <a:srgbClr val="00B0F0"/>
              </a:solidFill>
              <a:latin typeface="Arial" pitchFamily="34" charset="0"/>
            </a:endParaRPr>
          </a:p>
        </p:txBody>
      </p:sp>
      <p:sp>
        <p:nvSpPr>
          <p:cNvPr id="13" name="Title 1"/>
          <p:cNvSpPr txBox="1">
            <a:spLocks/>
          </p:cNvSpPr>
          <p:nvPr/>
        </p:nvSpPr>
        <p:spPr>
          <a:xfrm>
            <a:off x="79827" y="213508"/>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Section 140 - Gujarat SGST Bill</a:t>
            </a:r>
            <a:endParaRPr lang="en-US" sz="2400" b="1" dirty="0">
              <a:solidFill>
                <a:schemeClr val="bg1"/>
              </a:solidFill>
              <a:latin typeface="+mn-lt"/>
              <a:cs typeface="Arial" panose="020B0604020202020204" pitchFamily="34" charset="0"/>
            </a:endParaRPr>
          </a:p>
        </p:txBody>
      </p:sp>
      <p:sp>
        <p:nvSpPr>
          <p:cNvPr id="2" name="Slide Number Placeholder 1"/>
          <p:cNvSpPr>
            <a:spLocks noGrp="1"/>
          </p:cNvSpPr>
          <p:nvPr>
            <p:ph type="sldNum" sz="quarter" idx="12"/>
          </p:nvPr>
        </p:nvSpPr>
        <p:spPr/>
        <p:txBody>
          <a:bodyPr/>
          <a:lstStyle/>
          <a:p>
            <a:fld id="{3D11B78B-7584-4080-BE2B-168B9AEEC979}" type="slidenum">
              <a:rPr lang="en-US" smtClean="0"/>
              <a:pPr/>
              <a:t>9</a:t>
            </a:fld>
            <a:endParaRPr lang="en-US"/>
          </a:p>
        </p:txBody>
      </p:sp>
      <p:sp>
        <p:nvSpPr>
          <p:cNvPr id="4" name="Footer Placeholder 3"/>
          <p:cNvSpPr>
            <a:spLocks noGrp="1"/>
          </p:cNvSpPr>
          <p:nvPr>
            <p:ph type="ftr" sz="quarter" idx="11"/>
          </p:nvPr>
        </p:nvSpPr>
        <p:spPr>
          <a:xfrm>
            <a:off x="4038598" y="6501493"/>
            <a:ext cx="4114800" cy="365125"/>
          </a:xfrm>
        </p:spPr>
        <p:txBody>
          <a:bodyPr/>
          <a:lstStyle/>
          <a:p>
            <a:r>
              <a:rPr lang="en-US" smtClean="0"/>
              <a:t>Subodh Vora &amp; Co., Chartered Accountants. All rights reserved</a:t>
            </a:r>
            <a:endParaRPr lang="en-US"/>
          </a:p>
        </p:txBody>
      </p:sp>
      <p:sp>
        <p:nvSpPr>
          <p:cNvPr id="12" name="Round Diagonal Corner Rectangle 11"/>
          <p:cNvSpPr>
            <a:spLocks noChangeArrowheads="1"/>
          </p:cNvSpPr>
          <p:nvPr/>
        </p:nvSpPr>
        <p:spPr bwMode="auto">
          <a:xfrm>
            <a:off x="290286" y="899886"/>
            <a:ext cx="11509827" cy="5601607"/>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numCol="1" anchor="t" anchorCtr="0">
            <a:noAutofit/>
          </a:bodyPr>
          <a:lstStyle/>
          <a:p>
            <a:pPr eaLnBrk="0" hangingPunct="0">
              <a:spcBef>
                <a:spcPts val="600"/>
              </a:spcBef>
              <a:spcAft>
                <a:spcPts val="600"/>
              </a:spcAft>
              <a:defRPr/>
            </a:pPr>
            <a:r>
              <a:rPr lang="en-US" sz="2000" i="1" dirty="0" smtClean="0">
                <a:solidFill>
                  <a:schemeClr val="tx1">
                    <a:lumMod val="65000"/>
                    <a:lumOff val="35000"/>
                  </a:schemeClr>
                </a:solidFill>
              </a:rPr>
              <a:t>140(1</a:t>
            </a:r>
            <a:r>
              <a:rPr lang="en-US" sz="2000" i="1" dirty="0">
                <a:solidFill>
                  <a:schemeClr val="tx1">
                    <a:lumMod val="65000"/>
                    <a:lumOff val="35000"/>
                  </a:schemeClr>
                </a:solidFill>
              </a:rPr>
              <a:t>) A registered person, other than a person opting to pay </a:t>
            </a:r>
            <a:r>
              <a:rPr lang="en-US" sz="2000" i="1" dirty="0" smtClean="0">
                <a:solidFill>
                  <a:schemeClr val="tx1">
                    <a:lumMod val="65000"/>
                    <a:lumOff val="35000"/>
                  </a:schemeClr>
                </a:solidFill>
              </a:rPr>
              <a:t>tax under </a:t>
            </a:r>
            <a:r>
              <a:rPr lang="en-US" sz="2000" i="1" dirty="0">
                <a:solidFill>
                  <a:schemeClr val="tx1">
                    <a:lumMod val="65000"/>
                    <a:lumOff val="35000"/>
                  </a:schemeClr>
                </a:solidFill>
              </a:rPr>
              <a:t>section 10, shall be entitled to take, in his electronic </a:t>
            </a:r>
            <a:r>
              <a:rPr lang="en-US" sz="2000" i="1" dirty="0" smtClean="0">
                <a:solidFill>
                  <a:schemeClr val="tx1">
                    <a:lumMod val="65000"/>
                    <a:lumOff val="35000"/>
                  </a:schemeClr>
                </a:solidFill>
              </a:rPr>
              <a:t>credit ledger</a:t>
            </a:r>
            <a:r>
              <a:rPr lang="en-US" sz="2000" i="1" dirty="0">
                <a:solidFill>
                  <a:schemeClr val="tx1">
                    <a:lumMod val="65000"/>
                    <a:lumOff val="35000"/>
                  </a:schemeClr>
                </a:solidFill>
              </a:rPr>
              <a:t>, credit of the amount of Value Added Tax, and Entry Tax, </a:t>
            </a:r>
            <a:r>
              <a:rPr lang="en-US" sz="2000" i="1" dirty="0" smtClean="0">
                <a:solidFill>
                  <a:schemeClr val="tx1">
                    <a:lumMod val="65000"/>
                    <a:lumOff val="35000"/>
                  </a:schemeClr>
                </a:solidFill>
              </a:rPr>
              <a:t>if any</a:t>
            </a:r>
            <a:r>
              <a:rPr lang="en-US" sz="2000" i="1" dirty="0">
                <a:solidFill>
                  <a:schemeClr val="tx1">
                    <a:lumMod val="65000"/>
                    <a:lumOff val="35000"/>
                  </a:schemeClr>
                </a:solidFill>
              </a:rPr>
              <a:t>, carried forward in the return relating to the period ending </a:t>
            </a:r>
            <a:r>
              <a:rPr lang="en-US" sz="2000" i="1" dirty="0" smtClean="0">
                <a:solidFill>
                  <a:schemeClr val="tx1">
                    <a:lumMod val="65000"/>
                    <a:lumOff val="35000"/>
                  </a:schemeClr>
                </a:solidFill>
              </a:rPr>
              <a:t>with the </a:t>
            </a:r>
            <a:r>
              <a:rPr lang="en-US" sz="2000" i="1" dirty="0">
                <a:solidFill>
                  <a:schemeClr val="tx1">
                    <a:lumMod val="65000"/>
                    <a:lumOff val="35000"/>
                  </a:schemeClr>
                </a:solidFill>
              </a:rPr>
              <a:t>day immediately preceding the appointed day, furnished by </a:t>
            </a:r>
            <a:r>
              <a:rPr lang="en-US" sz="2000" i="1" dirty="0" smtClean="0">
                <a:solidFill>
                  <a:schemeClr val="tx1">
                    <a:lumMod val="65000"/>
                    <a:lumOff val="35000"/>
                  </a:schemeClr>
                </a:solidFill>
              </a:rPr>
              <a:t>him under </a:t>
            </a:r>
            <a:r>
              <a:rPr lang="en-US" sz="2000" i="1" dirty="0">
                <a:solidFill>
                  <a:schemeClr val="tx1">
                    <a:lumMod val="65000"/>
                    <a:lumOff val="35000"/>
                  </a:schemeClr>
                </a:solidFill>
              </a:rPr>
              <a:t>the existing law in such manner as may be </a:t>
            </a:r>
            <a:r>
              <a:rPr lang="en-US" sz="2000" i="1" dirty="0" smtClean="0">
                <a:solidFill>
                  <a:schemeClr val="tx1">
                    <a:lumMod val="65000"/>
                    <a:lumOff val="35000"/>
                  </a:schemeClr>
                </a:solidFill>
              </a:rPr>
              <a:t>prescribed</a:t>
            </a:r>
          </a:p>
          <a:p>
            <a:pPr eaLnBrk="0" hangingPunct="0">
              <a:spcBef>
                <a:spcPts val="600"/>
              </a:spcBef>
              <a:spcAft>
                <a:spcPts val="600"/>
              </a:spcAft>
              <a:defRPr/>
            </a:pPr>
            <a:r>
              <a:rPr lang="en-US" sz="2000" i="1" dirty="0" smtClean="0">
                <a:solidFill>
                  <a:schemeClr val="tx1">
                    <a:lumMod val="65000"/>
                    <a:lumOff val="35000"/>
                  </a:schemeClr>
                </a:solidFill>
              </a:rPr>
              <a:t>Provided…..</a:t>
            </a:r>
          </a:p>
          <a:p>
            <a:pPr eaLnBrk="0" hangingPunct="0">
              <a:spcBef>
                <a:spcPts val="600"/>
              </a:spcBef>
              <a:spcAft>
                <a:spcPts val="600"/>
              </a:spcAft>
              <a:defRPr/>
            </a:pPr>
            <a:r>
              <a:rPr lang="en-US" sz="2000" i="1" dirty="0" smtClean="0">
                <a:solidFill>
                  <a:schemeClr val="tx1">
                    <a:lumMod val="65000"/>
                    <a:lumOff val="35000"/>
                  </a:schemeClr>
                </a:solidFill>
              </a:rPr>
              <a:t>Provided </a:t>
            </a:r>
            <a:r>
              <a:rPr lang="en-US" sz="2000" i="1" dirty="0">
                <a:solidFill>
                  <a:schemeClr val="tx1">
                    <a:lumMod val="65000"/>
                    <a:lumOff val="35000"/>
                  </a:schemeClr>
                </a:solidFill>
              </a:rPr>
              <a:t>further that so much of the said credit as is </a:t>
            </a:r>
            <a:r>
              <a:rPr lang="en-US" sz="2000" i="1" dirty="0" smtClean="0">
                <a:solidFill>
                  <a:schemeClr val="tx1">
                    <a:lumMod val="65000"/>
                    <a:lumOff val="35000"/>
                  </a:schemeClr>
                </a:solidFill>
              </a:rPr>
              <a:t>attributable to </a:t>
            </a:r>
            <a:r>
              <a:rPr lang="en-US" sz="2000" i="1" dirty="0">
                <a:solidFill>
                  <a:schemeClr val="tx1">
                    <a:lumMod val="65000"/>
                    <a:lumOff val="35000"/>
                  </a:schemeClr>
                </a:solidFill>
              </a:rPr>
              <a:t>any claim related to section 3, sub-section (3) of section 5, </a:t>
            </a:r>
            <a:r>
              <a:rPr lang="en-US" sz="2000" i="1" dirty="0" smtClean="0">
                <a:solidFill>
                  <a:schemeClr val="tx1">
                    <a:lumMod val="65000"/>
                    <a:lumOff val="35000"/>
                  </a:schemeClr>
                </a:solidFill>
              </a:rPr>
              <a:t>section 6</a:t>
            </a:r>
            <a:r>
              <a:rPr lang="en-US" sz="2000" i="1" dirty="0">
                <a:solidFill>
                  <a:schemeClr val="tx1">
                    <a:lumMod val="65000"/>
                    <a:lumOff val="35000"/>
                  </a:schemeClr>
                </a:solidFill>
              </a:rPr>
              <a:t>, section 6A or sub-section (8) of section 8 of the Central Sales </a:t>
            </a:r>
            <a:r>
              <a:rPr lang="en-US" sz="2000" i="1" dirty="0" smtClean="0">
                <a:solidFill>
                  <a:schemeClr val="tx1">
                    <a:lumMod val="65000"/>
                    <a:lumOff val="35000"/>
                  </a:schemeClr>
                </a:solidFill>
              </a:rPr>
              <a:t>Tax Act</a:t>
            </a:r>
            <a:r>
              <a:rPr lang="en-US" sz="2000" i="1" dirty="0">
                <a:solidFill>
                  <a:schemeClr val="tx1">
                    <a:lumMod val="65000"/>
                    <a:lumOff val="35000"/>
                  </a:schemeClr>
                </a:solidFill>
              </a:rPr>
              <a:t>, 1956 which is not substantiated in the manner, and within </a:t>
            </a:r>
            <a:r>
              <a:rPr lang="en-US" sz="2000" i="1" dirty="0" smtClean="0">
                <a:solidFill>
                  <a:schemeClr val="tx1">
                    <a:lumMod val="65000"/>
                    <a:lumOff val="35000"/>
                  </a:schemeClr>
                </a:solidFill>
              </a:rPr>
              <a:t>the period</a:t>
            </a:r>
            <a:r>
              <a:rPr lang="en-US" sz="2000" i="1" dirty="0">
                <a:solidFill>
                  <a:schemeClr val="tx1">
                    <a:lumMod val="65000"/>
                    <a:lumOff val="35000"/>
                  </a:schemeClr>
                </a:solidFill>
              </a:rPr>
              <a:t>, prescribed in rule 12 of the Central Sales Tax (</a:t>
            </a:r>
            <a:r>
              <a:rPr lang="en-US" sz="2000" i="1" dirty="0" smtClean="0">
                <a:solidFill>
                  <a:schemeClr val="tx1">
                    <a:lumMod val="65000"/>
                    <a:lumOff val="35000"/>
                  </a:schemeClr>
                </a:solidFill>
              </a:rPr>
              <a:t>Registration and </a:t>
            </a:r>
            <a:r>
              <a:rPr lang="en-US" sz="2000" i="1" dirty="0">
                <a:solidFill>
                  <a:schemeClr val="tx1">
                    <a:lumMod val="65000"/>
                    <a:lumOff val="35000"/>
                  </a:schemeClr>
                </a:solidFill>
              </a:rPr>
              <a:t>Turnover) Rules, 1957 shall not be eligible to be credited to </a:t>
            </a:r>
            <a:r>
              <a:rPr lang="en-US" sz="2000" i="1" dirty="0" smtClean="0">
                <a:solidFill>
                  <a:schemeClr val="tx1">
                    <a:lumMod val="65000"/>
                    <a:lumOff val="35000"/>
                  </a:schemeClr>
                </a:solidFill>
              </a:rPr>
              <a:t>the electronic </a:t>
            </a:r>
            <a:r>
              <a:rPr lang="en-US" sz="2000" i="1" dirty="0">
                <a:solidFill>
                  <a:schemeClr val="tx1">
                    <a:lumMod val="65000"/>
                    <a:lumOff val="35000"/>
                  </a:schemeClr>
                </a:solidFill>
              </a:rPr>
              <a:t>credit ledger:</a:t>
            </a:r>
          </a:p>
          <a:p>
            <a:pPr eaLnBrk="0" hangingPunct="0">
              <a:spcBef>
                <a:spcPts val="600"/>
              </a:spcBef>
              <a:spcAft>
                <a:spcPts val="600"/>
              </a:spcAft>
              <a:defRPr/>
            </a:pPr>
            <a:r>
              <a:rPr lang="en-US" sz="2000" i="1" dirty="0">
                <a:solidFill>
                  <a:schemeClr val="tx1">
                    <a:lumMod val="65000"/>
                    <a:lumOff val="35000"/>
                  </a:schemeClr>
                </a:solidFill>
              </a:rPr>
              <a:t>Provided also that an amount equivalent to the credit </a:t>
            </a:r>
            <a:r>
              <a:rPr lang="en-US" sz="2000" i="1" dirty="0" smtClean="0">
                <a:solidFill>
                  <a:schemeClr val="tx1">
                    <a:lumMod val="65000"/>
                    <a:lumOff val="35000"/>
                  </a:schemeClr>
                </a:solidFill>
              </a:rPr>
              <a:t>specified in </a:t>
            </a:r>
            <a:r>
              <a:rPr lang="en-US" sz="2000" i="1" dirty="0">
                <a:solidFill>
                  <a:schemeClr val="tx1">
                    <a:lumMod val="65000"/>
                    <a:lumOff val="35000"/>
                  </a:schemeClr>
                </a:solidFill>
              </a:rPr>
              <a:t>the second proviso shall be refunded under the existing law </a:t>
            </a:r>
            <a:r>
              <a:rPr lang="en-US" sz="2000" i="1" dirty="0" smtClean="0">
                <a:solidFill>
                  <a:schemeClr val="tx1">
                    <a:lumMod val="65000"/>
                    <a:lumOff val="35000"/>
                  </a:schemeClr>
                </a:solidFill>
              </a:rPr>
              <a:t>when the </a:t>
            </a:r>
            <a:r>
              <a:rPr lang="en-US" sz="2000" i="1" dirty="0">
                <a:solidFill>
                  <a:schemeClr val="tx1">
                    <a:lumMod val="65000"/>
                    <a:lumOff val="35000"/>
                  </a:schemeClr>
                </a:solidFill>
              </a:rPr>
              <a:t>said claims are substantiated in the manner prescribed in rule </a:t>
            </a:r>
            <a:r>
              <a:rPr lang="en-US" sz="2000" i="1" dirty="0" smtClean="0">
                <a:solidFill>
                  <a:schemeClr val="tx1">
                    <a:lumMod val="65000"/>
                    <a:lumOff val="35000"/>
                  </a:schemeClr>
                </a:solidFill>
              </a:rPr>
              <a:t>12 of </a:t>
            </a:r>
            <a:r>
              <a:rPr lang="en-US" sz="2000" i="1" dirty="0">
                <a:solidFill>
                  <a:schemeClr val="tx1">
                    <a:lumMod val="65000"/>
                    <a:lumOff val="35000"/>
                  </a:schemeClr>
                </a:solidFill>
              </a:rPr>
              <a:t>the Central Sales Tax (Registration and Turnover) Rules, 1957</a:t>
            </a:r>
            <a:r>
              <a:rPr lang="en-US" sz="2000" i="1" dirty="0" smtClean="0">
                <a:solidFill>
                  <a:schemeClr val="tx1">
                    <a:lumMod val="65000"/>
                    <a:lumOff val="35000"/>
                  </a:schemeClr>
                </a:solidFill>
              </a:rPr>
              <a:t>.</a:t>
            </a:r>
            <a:r>
              <a:rPr lang="en-US" sz="2000" i="1" dirty="0">
                <a:solidFill>
                  <a:schemeClr val="tx1">
                    <a:lumMod val="65000"/>
                    <a:lumOff val="35000"/>
                  </a:schemeClr>
                </a:solidFill>
              </a:rPr>
              <a:t> </a:t>
            </a:r>
            <a:r>
              <a:rPr lang="en-US" sz="2000" i="1" dirty="0" smtClean="0">
                <a:solidFill>
                  <a:schemeClr val="tx1">
                    <a:lumMod val="65000"/>
                    <a:lumOff val="35000"/>
                  </a:schemeClr>
                </a:solidFill>
              </a:rPr>
              <a:t>R</a:t>
            </a:r>
          </a:p>
        </p:txBody>
      </p:sp>
    </p:spTree>
    <p:extLst>
      <p:ext uri="{BB962C8B-B14F-4D97-AF65-F5344CB8AC3E}">
        <p14:creationId xmlns:p14="http://schemas.microsoft.com/office/powerpoint/2010/main" val="34391465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3235</TotalTime>
  <Words>2267</Words>
  <Application>Microsoft Office PowerPoint</Application>
  <PresentationFormat>Widescreen</PresentationFormat>
  <Paragraphs>147</Paragraphs>
  <Slides>18</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Food &amp; Drinks sold above MRP</dc:title>
  <dc:creator>Kush</dc:creator>
  <cp:lastModifiedBy>Kush</cp:lastModifiedBy>
  <cp:revision>481</cp:revision>
  <cp:lastPrinted>2016-07-14T14:25:22Z</cp:lastPrinted>
  <dcterms:created xsi:type="dcterms:W3CDTF">2016-01-26T08:35:50Z</dcterms:created>
  <dcterms:modified xsi:type="dcterms:W3CDTF">2017-05-16T08:07:36Z</dcterms:modified>
</cp:coreProperties>
</file>