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81" r:id="rId2"/>
    <p:sldId id="317" r:id="rId3"/>
    <p:sldId id="275" r:id="rId4"/>
    <p:sldId id="299" r:id="rId5"/>
    <p:sldId id="313" r:id="rId6"/>
    <p:sldId id="312" r:id="rId7"/>
    <p:sldId id="316" r:id="rId8"/>
    <p:sldId id="301" r:id="rId9"/>
    <p:sldId id="320" r:id="rId10"/>
    <p:sldId id="319" r:id="rId11"/>
    <p:sldId id="343" r:id="rId12"/>
    <p:sldId id="318" r:id="rId13"/>
    <p:sldId id="349" r:id="rId14"/>
    <p:sldId id="350" r:id="rId15"/>
    <p:sldId id="351" r:id="rId16"/>
    <p:sldId id="363" r:id="rId17"/>
    <p:sldId id="324" r:id="rId18"/>
    <p:sldId id="364" r:id="rId19"/>
    <p:sldId id="362" r:id="rId20"/>
    <p:sldId id="307" r:id="rId2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5151"/>
    <a:srgbClr val="7E7273"/>
    <a:srgbClr val="9A56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7E7738-B603-4F89-AF55-5F790137C647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6F9A56-A8A1-4F83-8011-A49E7F9A0685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GST COUNCIL</a:t>
          </a:r>
          <a:endParaRPr lang="en-US" dirty="0"/>
        </a:p>
      </dgm:t>
    </dgm:pt>
    <dgm:pt modelId="{E82EE910-E53D-4C01-940D-1065FA852FA5}" type="parTrans" cxnId="{170AE5B9-7315-4311-B1BA-FB2560DB73A6}">
      <dgm:prSet/>
      <dgm:spPr/>
      <dgm:t>
        <a:bodyPr/>
        <a:lstStyle/>
        <a:p>
          <a:endParaRPr lang="en-US"/>
        </a:p>
      </dgm:t>
    </dgm:pt>
    <dgm:pt modelId="{CAB2C957-78C6-48A5-BD51-7C4DE76EEABE}" type="sibTrans" cxnId="{170AE5B9-7315-4311-B1BA-FB2560DB73A6}">
      <dgm:prSet/>
      <dgm:spPr/>
      <dgm:t>
        <a:bodyPr/>
        <a:lstStyle/>
        <a:p>
          <a:endParaRPr lang="en-US"/>
        </a:p>
      </dgm:t>
    </dgm:pt>
    <dgm:pt modelId="{9A5C4DDC-A9BA-4404-912E-94335088480C}">
      <dgm:prSet phldrT="[Text]"/>
      <dgm:spPr>
        <a:ln w="28575">
          <a:solidFill>
            <a:srgbClr val="00B0F0"/>
          </a:solidFill>
        </a:ln>
      </dgm:spPr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To be formed within 60 days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EA786DF7-5501-4C45-8B73-392A10B01124}" type="parTrans" cxnId="{F1B7D9A1-0589-4013-AEB8-873F95D623B9}">
      <dgm:prSet/>
      <dgm:spPr/>
      <dgm:t>
        <a:bodyPr/>
        <a:lstStyle/>
        <a:p>
          <a:endParaRPr lang="en-US"/>
        </a:p>
      </dgm:t>
    </dgm:pt>
    <dgm:pt modelId="{88047159-F7B2-4A53-943D-95AE9E7C6820}" type="sibTrans" cxnId="{F1B7D9A1-0589-4013-AEB8-873F95D623B9}">
      <dgm:prSet/>
      <dgm:spPr/>
      <dgm:t>
        <a:bodyPr/>
        <a:lstStyle/>
        <a:p>
          <a:endParaRPr lang="en-US"/>
        </a:p>
      </dgm:t>
    </dgm:pt>
    <dgm:pt modelId="{7B3E4827-0BC0-4C72-89E8-69AEF17F14EF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COMPOSITION</a:t>
          </a:r>
          <a:endParaRPr lang="en-US" dirty="0"/>
        </a:p>
      </dgm:t>
    </dgm:pt>
    <dgm:pt modelId="{59AC81FF-807B-442D-8F6C-F2757A9C58F7}" type="parTrans" cxnId="{A0A98B6E-01EA-4706-BFCB-5E8AF4C5FB09}">
      <dgm:prSet/>
      <dgm:spPr/>
      <dgm:t>
        <a:bodyPr/>
        <a:lstStyle/>
        <a:p>
          <a:endParaRPr lang="en-US"/>
        </a:p>
      </dgm:t>
    </dgm:pt>
    <dgm:pt modelId="{DD4A3D37-98DF-456F-A024-D619D73432E9}" type="sibTrans" cxnId="{A0A98B6E-01EA-4706-BFCB-5E8AF4C5FB09}">
      <dgm:prSet/>
      <dgm:spPr/>
      <dgm:t>
        <a:bodyPr/>
        <a:lstStyle/>
        <a:p>
          <a:endParaRPr lang="en-US"/>
        </a:p>
      </dgm:t>
    </dgm:pt>
    <dgm:pt modelId="{F961B8D8-227F-4FAA-8055-89631CD2A8F5}">
      <dgm:prSet phldrT="[Text]" custT="1"/>
      <dgm:spPr>
        <a:ln w="28575">
          <a:solidFill>
            <a:srgbClr val="92D050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Union FM + Union MOS</a:t>
          </a:r>
          <a:endParaRPr lang="en-US" sz="18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D2E4D5BA-5B03-4D6D-B34D-1CF3A82C9CE4}" type="parTrans" cxnId="{7E8B5AE8-D411-46DE-AA7B-E945DB3A7BB8}">
      <dgm:prSet/>
      <dgm:spPr/>
      <dgm:t>
        <a:bodyPr/>
        <a:lstStyle/>
        <a:p>
          <a:endParaRPr lang="en-US"/>
        </a:p>
      </dgm:t>
    </dgm:pt>
    <dgm:pt modelId="{D43794F7-FD22-4CDD-A975-B62FC26F1DF3}" type="sibTrans" cxnId="{7E8B5AE8-D411-46DE-AA7B-E945DB3A7BB8}">
      <dgm:prSet/>
      <dgm:spPr/>
      <dgm:t>
        <a:bodyPr/>
        <a:lstStyle/>
        <a:p>
          <a:endParaRPr lang="en-US"/>
        </a:p>
      </dgm:t>
    </dgm:pt>
    <dgm:pt modelId="{23447FC7-0799-4C40-96D6-592C85991B20}">
      <dgm:prSet phldrT="[Text]" custT="1"/>
      <dgm:spPr>
        <a:ln w="28575">
          <a:solidFill>
            <a:srgbClr val="92D050"/>
          </a:solidFill>
        </a:ln>
      </dgm:spPr>
      <dgm:t>
        <a:bodyPr/>
        <a:lstStyle/>
        <a:p>
          <a:endParaRPr lang="en-US" sz="18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58D50B89-E3A7-472E-BB31-8039C815718E}" type="parTrans" cxnId="{DF424A01-6EB2-4C1E-8C36-AC53580FDAC8}">
      <dgm:prSet/>
      <dgm:spPr/>
      <dgm:t>
        <a:bodyPr/>
        <a:lstStyle/>
        <a:p>
          <a:endParaRPr lang="en-US"/>
        </a:p>
      </dgm:t>
    </dgm:pt>
    <dgm:pt modelId="{3E98F5C9-F462-48CE-921D-6881D300C8E0}" type="sibTrans" cxnId="{DF424A01-6EB2-4C1E-8C36-AC53580FDAC8}">
      <dgm:prSet/>
      <dgm:spPr/>
      <dgm:t>
        <a:bodyPr/>
        <a:lstStyle/>
        <a:p>
          <a:endParaRPr lang="en-US"/>
        </a:p>
      </dgm:t>
    </dgm:pt>
    <dgm:pt modelId="{547B7C91-5169-422C-A302-4E18D213AC37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MAJORITY</a:t>
          </a:r>
          <a:endParaRPr lang="en-US" dirty="0"/>
        </a:p>
      </dgm:t>
    </dgm:pt>
    <dgm:pt modelId="{9DCDE719-C729-4127-98E1-349D6A3557D9}" type="parTrans" cxnId="{512F7BD3-81CA-4A0B-BFF8-4CC44C2751EE}">
      <dgm:prSet/>
      <dgm:spPr/>
      <dgm:t>
        <a:bodyPr/>
        <a:lstStyle/>
        <a:p>
          <a:endParaRPr lang="en-US"/>
        </a:p>
      </dgm:t>
    </dgm:pt>
    <dgm:pt modelId="{9C58C71E-3313-4EFE-875C-D5B2F25D60D4}" type="sibTrans" cxnId="{512F7BD3-81CA-4A0B-BFF8-4CC44C2751EE}">
      <dgm:prSet/>
      <dgm:spPr/>
      <dgm:t>
        <a:bodyPr/>
        <a:lstStyle/>
        <a:p>
          <a:endParaRPr lang="en-US"/>
        </a:p>
      </dgm:t>
    </dgm:pt>
    <dgm:pt modelId="{407B5650-B1AD-4F28-9648-B80FC6BB3314}">
      <dgm:prSet phldrT="[Text]" custT="1"/>
      <dgm:spPr>
        <a:ln w="28575">
          <a:solidFill>
            <a:srgbClr val="00B0F0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Quorum- 50% of total members</a:t>
          </a:r>
          <a:endParaRPr lang="en-US" sz="18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C19A33B7-D406-44C9-9512-645E7FE563DF}" type="parTrans" cxnId="{C6CFF0A5-05F3-44B4-B8C5-8401530FAE22}">
      <dgm:prSet/>
      <dgm:spPr/>
      <dgm:t>
        <a:bodyPr/>
        <a:lstStyle/>
        <a:p>
          <a:endParaRPr lang="en-US"/>
        </a:p>
      </dgm:t>
    </dgm:pt>
    <dgm:pt modelId="{CF02C152-7969-493A-9C68-56DDD67557C8}" type="sibTrans" cxnId="{C6CFF0A5-05F3-44B4-B8C5-8401530FAE22}">
      <dgm:prSet/>
      <dgm:spPr/>
      <dgm:t>
        <a:bodyPr/>
        <a:lstStyle/>
        <a:p>
          <a:endParaRPr lang="en-US"/>
        </a:p>
      </dgm:t>
    </dgm:pt>
    <dgm:pt modelId="{78693854-8D8D-4310-B1DB-84A5941B9B56}">
      <dgm:prSet phldrT="[Text]"/>
      <dgm:spPr>
        <a:ln w="28575">
          <a:solidFill>
            <a:srgbClr val="00B0F0"/>
          </a:solidFill>
        </a:ln>
      </dgm:spPr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Constitutional body to control law &amp; take admin decisions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E84B8A6A-504C-430A-B4AE-A7785071A464}" type="parTrans" cxnId="{C387C44B-C1C0-4A36-A8BA-84E5D7706F7F}">
      <dgm:prSet/>
      <dgm:spPr/>
      <dgm:t>
        <a:bodyPr/>
        <a:lstStyle/>
        <a:p>
          <a:endParaRPr lang="en-US"/>
        </a:p>
      </dgm:t>
    </dgm:pt>
    <dgm:pt modelId="{08482573-41BB-48CA-9450-A1BB4ACD1F59}" type="sibTrans" cxnId="{C387C44B-C1C0-4A36-A8BA-84E5D7706F7F}">
      <dgm:prSet/>
      <dgm:spPr/>
      <dgm:t>
        <a:bodyPr/>
        <a:lstStyle/>
        <a:p>
          <a:endParaRPr lang="en-US"/>
        </a:p>
      </dgm:t>
    </dgm:pt>
    <dgm:pt modelId="{75CFA7D6-DC99-4884-B9F6-BD73D4DA35D5}">
      <dgm:prSet phldrT="[Text]"/>
      <dgm:spPr>
        <a:ln w="28575">
          <a:solidFill>
            <a:srgbClr val="00B0F0"/>
          </a:solidFill>
        </a:ln>
      </dgm:spPr>
      <dgm:t>
        <a:bodyPr/>
        <a:lstStyle/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Recommendatory powers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013FEF1F-98CF-4FA1-B99E-462FD5131F44}" type="parTrans" cxnId="{2E9B0954-7EAC-4D73-8120-A0593B7C6E42}">
      <dgm:prSet/>
      <dgm:spPr/>
      <dgm:t>
        <a:bodyPr/>
        <a:lstStyle/>
        <a:p>
          <a:endParaRPr lang="en-US"/>
        </a:p>
      </dgm:t>
    </dgm:pt>
    <dgm:pt modelId="{CF9FD556-EB30-4D7D-9FF1-FD8B26B368BB}" type="sibTrans" cxnId="{2E9B0954-7EAC-4D73-8120-A0593B7C6E42}">
      <dgm:prSet/>
      <dgm:spPr/>
      <dgm:t>
        <a:bodyPr/>
        <a:lstStyle/>
        <a:p>
          <a:endParaRPr lang="en-US"/>
        </a:p>
      </dgm:t>
    </dgm:pt>
    <dgm:pt modelId="{E4341392-F4FA-408E-9D3A-4C7B426EC6BA}">
      <dgm:prSet phldrT="[Text]" custT="1"/>
      <dgm:spPr>
        <a:ln w="28575">
          <a:solidFill>
            <a:srgbClr val="92D050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Minister in charge of Finance/ Taxation of each state</a:t>
          </a:r>
          <a:endParaRPr lang="en-US" sz="18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0C75ABBB-11EA-450B-B49D-FAD9FA897BD6}" type="parTrans" cxnId="{685B8C9B-2AFB-4465-9DD4-928517133903}">
      <dgm:prSet/>
      <dgm:spPr/>
      <dgm:t>
        <a:bodyPr/>
        <a:lstStyle/>
        <a:p>
          <a:endParaRPr lang="en-US"/>
        </a:p>
      </dgm:t>
    </dgm:pt>
    <dgm:pt modelId="{DD33E9D9-3AA5-4DE0-94A2-B22D8CFA0569}" type="sibTrans" cxnId="{685B8C9B-2AFB-4465-9DD4-928517133903}">
      <dgm:prSet/>
      <dgm:spPr/>
      <dgm:t>
        <a:bodyPr/>
        <a:lstStyle/>
        <a:p>
          <a:endParaRPr lang="en-US"/>
        </a:p>
      </dgm:t>
    </dgm:pt>
    <dgm:pt modelId="{1A0DA5FE-1AA0-45A8-A1CF-DFE6696FC90C}">
      <dgm:prSet phldrT="[Text]" custT="1"/>
      <dgm:spPr>
        <a:ln w="28575">
          <a:solidFill>
            <a:srgbClr val="92D050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Chairperson- Union FM</a:t>
          </a:r>
          <a:endParaRPr lang="en-US" sz="18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70B2AD01-5AFA-43F6-9E81-F2703FA4DDC7}" type="parTrans" cxnId="{C9911D41-1285-4A26-B60A-9CBC5A7D458A}">
      <dgm:prSet/>
      <dgm:spPr/>
      <dgm:t>
        <a:bodyPr/>
        <a:lstStyle/>
        <a:p>
          <a:endParaRPr lang="en-US"/>
        </a:p>
      </dgm:t>
    </dgm:pt>
    <dgm:pt modelId="{870B0E1F-D8DD-47CD-B1AC-F983B0C0E2C4}" type="sibTrans" cxnId="{C9911D41-1285-4A26-B60A-9CBC5A7D458A}">
      <dgm:prSet/>
      <dgm:spPr/>
      <dgm:t>
        <a:bodyPr/>
        <a:lstStyle/>
        <a:p>
          <a:endParaRPr lang="en-US"/>
        </a:p>
      </dgm:t>
    </dgm:pt>
    <dgm:pt modelId="{9E996C4C-279D-456C-B74E-8678693C2FFA}">
      <dgm:prSet phldrT="[Text]" custT="1"/>
      <dgm:spPr>
        <a:ln w="28575">
          <a:solidFill>
            <a:srgbClr val="92D050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Vice Chairperson- Minister of State </a:t>
          </a:r>
          <a:r>
            <a:rPr lang="en-US" sz="18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Govt</a:t>
          </a:r>
          <a:endParaRPr lang="en-US" sz="18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CF24D77A-4C15-492A-9C42-56994ED7248A}" type="parTrans" cxnId="{85D7FCAD-3FDC-4EF8-B8E5-35A49E97A2C6}">
      <dgm:prSet/>
      <dgm:spPr/>
      <dgm:t>
        <a:bodyPr/>
        <a:lstStyle/>
        <a:p>
          <a:endParaRPr lang="en-US"/>
        </a:p>
      </dgm:t>
    </dgm:pt>
    <dgm:pt modelId="{A7D38839-5828-445A-95D9-B091E0825926}" type="sibTrans" cxnId="{85D7FCAD-3FDC-4EF8-B8E5-35A49E97A2C6}">
      <dgm:prSet/>
      <dgm:spPr/>
      <dgm:t>
        <a:bodyPr/>
        <a:lstStyle/>
        <a:p>
          <a:endParaRPr lang="en-US"/>
        </a:p>
      </dgm:t>
    </dgm:pt>
    <dgm:pt modelId="{08D3A9D6-5E4B-4832-8899-47FFC5D84F3C}">
      <dgm:prSet phldrT="[Text]" custT="1"/>
      <dgm:spPr>
        <a:ln w="28575">
          <a:solidFill>
            <a:srgbClr val="00B0F0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Majority by 75% of Weighted votes</a:t>
          </a:r>
          <a:endParaRPr lang="en-US" sz="18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0E87FD8B-E2BB-4BFC-92E5-3D13A15EAEFC}" type="parTrans" cxnId="{2D4AC936-84B5-489D-9A33-A65B517EBF73}">
      <dgm:prSet/>
      <dgm:spPr/>
      <dgm:t>
        <a:bodyPr/>
        <a:lstStyle/>
        <a:p>
          <a:endParaRPr lang="en-US"/>
        </a:p>
      </dgm:t>
    </dgm:pt>
    <dgm:pt modelId="{38CB93D3-D2CB-4330-8962-C8852D7637D5}" type="sibTrans" cxnId="{2D4AC936-84B5-489D-9A33-A65B517EBF73}">
      <dgm:prSet/>
      <dgm:spPr/>
      <dgm:t>
        <a:bodyPr/>
        <a:lstStyle/>
        <a:p>
          <a:endParaRPr lang="en-US"/>
        </a:p>
      </dgm:t>
    </dgm:pt>
    <dgm:pt modelId="{85E208A6-5AE1-4D65-9C79-BBB742C3FA92}">
      <dgm:prSet phldrT="[Text]" custT="1"/>
      <dgm:spPr>
        <a:ln w="28575">
          <a:solidFill>
            <a:srgbClr val="00B0F0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Weights- 1/3</a:t>
          </a:r>
          <a:r>
            <a:rPr lang="en-US" sz="1800" baseline="30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rd</a:t>
          </a:r>
          <a:r>
            <a: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 of Centre &amp; 2/3</a:t>
          </a:r>
          <a:r>
            <a:rPr lang="en-US" sz="1800" baseline="30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rd</a:t>
          </a:r>
          <a:r>
            <a:rPr lang="en-US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 of State</a:t>
          </a:r>
          <a:endParaRPr lang="en-US" sz="18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E55757A5-9413-442C-99F3-18FD1AC5E149}" type="parTrans" cxnId="{CC795EDB-8CEF-42D4-93F9-AD62B9ED0FE4}">
      <dgm:prSet/>
      <dgm:spPr/>
      <dgm:t>
        <a:bodyPr/>
        <a:lstStyle/>
        <a:p>
          <a:endParaRPr lang="en-US"/>
        </a:p>
      </dgm:t>
    </dgm:pt>
    <dgm:pt modelId="{D8460B27-4D58-4B0A-B0CD-A66487BBE60A}" type="sibTrans" cxnId="{CC795EDB-8CEF-42D4-93F9-AD62B9ED0FE4}">
      <dgm:prSet/>
      <dgm:spPr/>
      <dgm:t>
        <a:bodyPr/>
        <a:lstStyle/>
        <a:p>
          <a:endParaRPr lang="en-US"/>
        </a:p>
      </dgm:t>
    </dgm:pt>
    <dgm:pt modelId="{39163AAC-4A7E-4D4C-8D98-B8E5536C617B}" type="pres">
      <dgm:prSet presAssocID="{D67E7738-B603-4F89-AF55-5F790137C64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1D02BC-06B0-4E0A-B6DD-E34C1F0123E4}" type="pres">
      <dgm:prSet presAssocID="{D67E7738-B603-4F89-AF55-5F790137C647}" presName="tSp" presStyleCnt="0"/>
      <dgm:spPr/>
    </dgm:pt>
    <dgm:pt modelId="{4A2A855A-9733-4993-B9E7-E7323F08F4C4}" type="pres">
      <dgm:prSet presAssocID="{D67E7738-B603-4F89-AF55-5F790137C647}" presName="bSp" presStyleCnt="0"/>
      <dgm:spPr/>
    </dgm:pt>
    <dgm:pt modelId="{35575C19-D7AB-44A6-AC33-CE206B2BE955}" type="pres">
      <dgm:prSet presAssocID="{D67E7738-B603-4F89-AF55-5F790137C647}" presName="process" presStyleCnt="0"/>
      <dgm:spPr/>
    </dgm:pt>
    <dgm:pt modelId="{95632E23-1F92-4388-9A3C-196165CD438A}" type="pres">
      <dgm:prSet presAssocID="{286F9A56-A8A1-4F83-8011-A49E7F9A0685}" presName="composite1" presStyleCnt="0"/>
      <dgm:spPr/>
    </dgm:pt>
    <dgm:pt modelId="{322EB8A8-4A1B-40AC-BA23-3E280FFA292E}" type="pres">
      <dgm:prSet presAssocID="{286F9A56-A8A1-4F83-8011-A49E7F9A0685}" presName="dummyNode1" presStyleLbl="node1" presStyleIdx="0" presStyleCnt="3"/>
      <dgm:spPr/>
    </dgm:pt>
    <dgm:pt modelId="{B9FCAE03-C68F-497A-B30F-E1898A877FE0}" type="pres">
      <dgm:prSet presAssocID="{286F9A56-A8A1-4F83-8011-A49E7F9A0685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8AD0E-B3ED-4B19-8D70-4A7154AE0634}" type="pres">
      <dgm:prSet presAssocID="{286F9A56-A8A1-4F83-8011-A49E7F9A0685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5DA944-AD0C-43BC-A70A-1606FD8E0E3A}" type="pres">
      <dgm:prSet presAssocID="{286F9A56-A8A1-4F83-8011-A49E7F9A0685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17B947-3571-48EE-8767-90373E770815}" type="pres">
      <dgm:prSet presAssocID="{286F9A56-A8A1-4F83-8011-A49E7F9A0685}" presName="connSite1" presStyleCnt="0"/>
      <dgm:spPr/>
    </dgm:pt>
    <dgm:pt modelId="{74E4A8B6-E558-41AD-AA63-36200D77B5C3}" type="pres">
      <dgm:prSet presAssocID="{CAB2C957-78C6-48A5-BD51-7C4DE76EEABE}" presName="Name9" presStyleLbl="sibTrans2D1" presStyleIdx="0" presStyleCnt="2"/>
      <dgm:spPr/>
      <dgm:t>
        <a:bodyPr/>
        <a:lstStyle/>
        <a:p>
          <a:endParaRPr lang="en-US"/>
        </a:p>
      </dgm:t>
    </dgm:pt>
    <dgm:pt modelId="{71729F95-8A24-41BF-90DA-E4F72E8A73BA}" type="pres">
      <dgm:prSet presAssocID="{7B3E4827-0BC0-4C72-89E8-69AEF17F14EF}" presName="composite2" presStyleCnt="0"/>
      <dgm:spPr/>
    </dgm:pt>
    <dgm:pt modelId="{28EF56D9-5AF9-49E0-9985-28991D2B6B52}" type="pres">
      <dgm:prSet presAssocID="{7B3E4827-0BC0-4C72-89E8-69AEF17F14EF}" presName="dummyNode2" presStyleLbl="node1" presStyleIdx="0" presStyleCnt="3"/>
      <dgm:spPr/>
    </dgm:pt>
    <dgm:pt modelId="{8479E880-C0C0-45FB-95FC-14C456E7C2C3}" type="pres">
      <dgm:prSet presAssocID="{7B3E4827-0BC0-4C72-89E8-69AEF17F14EF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5F115C-D421-49AD-BE51-EC47427DBCA2}" type="pres">
      <dgm:prSet presAssocID="{7B3E4827-0BC0-4C72-89E8-69AEF17F14EF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9ABE8-6970-44AB-A23C-7A8E742C82E9}" type="pres">
      <dgm:prSet presAssocID="{7B3E4827-0BC0-4C72-89E8-69AEF17F14EF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0B7B9B-2A75-47BC-84A5-C1D3C89996A2}" type="pres">
      <dgm:prSet presAssocID="{7B3E4827-0BC0-4C72-89E8-69AEF17F14EF}" presName="connSite2" presStyleCnt="0"/>
      <dgm:spPr/>
    </dgm:pt>
    <dgm:pt modelId="{43462E3B-CC4A-4C87-A36D-AB8EE0590EB4}" type="pres">
      <dgm:prSet presAssocID="{DD4A3D37-98DF-456F-A024-D619D73432E9}" presName="Name18" presStyleLbl="sibTrans2D1" presStyleIdx="1" presStyleCnt="2"/>
      <dgm:spPr/>
      <dgm:t>
        <a:bodyPr/>
        <a:lstStyle/>
        <a:p>
          <a:endParaRPr lang="en-US"/>
        </a:p>
      </dgm:t>
    </dgm:pt>
    <dgm:pt modelId="{01A6EE5A-EB03-45A4-B7AF-61B4398CA74D}" type="pres">
      <dgm:prSet presAssocID="{547B7C91-5169-422C-A302-4E18D213AC37}" presName="composite1" presStyleCnt="0"/>
      <dgm:spPr/>
    </dgm:pt>
    <dgm:pt modelId="{57B749BE-31A1-4E1D-8746-A2851F9C3201}" type="pres">
      <dgm:prSet presAssocID="{547B7C91-5169-422C-A302-4E18D213AC37}" presName="dummyNode1" presStyleLbl="node1" presStyleIdx="1" presStyleCnt="3"/>
      <dgm:spPr/>
    </dgm:pt>
    <dgm:pt modelId="{9B389E05-2C9E-4D15-91B1-B31937DD9AC6}" type="pres">
      <dgm:prSet presAssocID="{547B7C91-5169-422C-A302-4E18D213AC37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41AE9A-A07F-49A0-86CC-83D9D9E64DFC}" type="pres">
      <dgm:prSet presAssocID="{547B7C91-5169-422C-A302-4E18D213AC37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D191EF-63DA-45E7-B39D-E5819CCCFA50}" type="pres">
      <dgm:prSet presAssocID="{547B7C91-5169-422C-A302-4E18D213AC37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DF1BEB-3847-4273-882A-0FD43DB0948D}" type="pres">
      <dgm:prSet presAssocID="{547B7C91-5169-422C-A302-4E18D213AC37}" presName="connSite1" presStyleCnt="0"/>
      <dgm:spPr/>
    </dgm:pt>
  </dgm:ptLst>
  <dgm:cxnLst>
    <dgm:cxn modelId="{A808F8E5-CC50-47BA-B760-79B03A60F334}" type="presOf" srcId="{407B5650-B1AD-4F28-9648-B80FC6BB3314}" destId="{7B41AE9A-A07F-49A0-86CC-83D9D9E64DFC}" srcOrd="1" destOrd="0" presId="urn:microsoft.com/office/officeart/2005/8/layout/hProcess4"/>
    <dgm:cxn modelId="{C87F36B5-19F7-4D12-812D-AB5F808F29FE}" type="presOf" srcId="{78693854-8D8D-4310-B1DB-84A5941B9B56}" destId="{B778AD0E-B3ED-4B19-8D70-4A7154AE0634}" srcOrd="1" destOrd="1" presId="urn:microsoft.com/office/officeart/2005/8/layout/hProcess4"/>
    <dgm:cxn modelId="{0B1644D3-D7B8-417A-9C6D-0343FFD279AC}" type="presOf" srcId="{F961B8D8-227F-4FAA-8055-89631CD2A8F5}" destId="{8479E880-C0C0-45FB-95FC-14C456E7C2C3}" srcOrd="0" destOrd="0" presId="urn:microsoft.com/office/officeart/2005/8/layout/hProcess4"/>
    <dgm:cxn modelId="{496F3B90-CB9A-4C80-B930-405E9DDDD98C}" type="presOf" srcId="{1A0DA5FE-1AA0-45A8-A1CF-DFE6696FC90C}" destId="{8479E880-C0C0-45FB-95FC-14C456E7C2C3}" srcOrd="0" destOrd="2" presId="urn:microsoft.com/office/officeart/2005/8/layout/hProcess4"/>
    <dgm:cxn modelId="{91C127D0-C7D7-4D3E-A600-77F9725AA1E2}" type="presOf" srcId="{9E996C4C-279D-456C-B74E-8678693C2FFA}" destId="{8479E880-C0C0-45FB-95FC-14C456E7C2C3}" srcOrd="0" destOrd="3" presId="urn:microsoft.com/office/officeart/2005/8/layout/hProcess4"/>
    <dgm:cxn modelId="{C6CFF0A5-05F3-44B4-B8C5-8401530FAE22}" srcId="{547B7C91-5169-422C-A302-4E18D213AC37}" destId="{407B5650-B1AD-4F28-9648-B80FC6BB3314}" srcOrd="0" destOrd="0" parTransId="{C19A33B7-D406-44C9-9512-645E7FE563DF}" sibTransId="{CF02C152-7969-493A-9C68-56DDD67557C8}"/>
    <dgm:cxn modelId="{7E3BC336-A9B0-45C5-9BC9-5D42E27E2B5A}" type="presOf" srcId="{75CFA7D6-DC99-4884-B9F6-BD73D4DA35D5}" destId="{B778AD0E-B3ED-4B19-8D70-4A7154AE0634}" srcOrd="1" destOrd="2" presId="urn:microsoft.com/office/officeart/2005/8/layout/hProcess4"/>
    <dgm:cxn modelId="{F1B7D9A1-0589-4013-AEB8-873F95D623B9}" srcId="{286F9A56-A8A1-4F83-8011-A49E7F9A0685}" destId="{9A5C4DDC-A9BA-4404-912E-94335088480C}" srcOrd="0" destOrd="0" parTransId="{EA786DF7-5501-4C45-8B73-392A10B01124}" sibTransId="{88047159-F7B2-4A53-943D-95AE9E7C6820}"/>
    <dgm:cxn modelId="{93A773FC-9963-486C-9F46-204EC7BFC3BC}" type="presOf" srcId="{85E208A6-5AE1-4D65-9C79-BBB742C3FA92}" destId="{7B41AE9A-A07F-49A0-86CC-83D9D9E64DFC}" srcOrd="1" destOrd="2" presId="urn:microsoft.com/office/officeart/2005/8/layout/hProcess4"/>
    <dgm:cxn modelId="{166AC455-809F-4AFA-BA61-2B2B82171A3D}" type="presOf" srcId="{23447FC7-0799-4C40-96D6-592C85991B20}" destId="{8479E880-C0C0-45FB-95FC-14C456E7C2C3}" srcOrd="0" destOrd="4" presId="urn:microsoft.com/office/officeart/2005/8/layout/hProcess4"/>
    <dgm:cxn modelId="{2D4AC936-84B5-489D-9A33-A65B517EBF73}" srcId="{547B7C91-5169-422C-A302-4E18D213AC37}" destId="{08D3A9D6-5E4B-4832-8899-47FFC5D84F3C}" srcOrd="1" destOrd="0" parTransId="{0E87FD8B-E2BB-4BFC-92E5-3D13A15EAEFC}" sibTransId="{38CB93D3-D2CB-4330-8962-C8852D7637D5}"/>
    <dgm:cxn modelId="{A661BD9F-F9AD-4945-B0F2-B5A6E5D2FD73}" type="presOf" srcId="{08D3A9D6-5E4B-4832-8899-47FFC5D84F3C}" destId="{7B41AE9A-A07F-49A0-86CC-83D9D9E64DFC}" srcOrd="1" destOrd="1" presId="urn:microsoft.com/office/officeart/2005/8/layout/hProcess4"/>
    <dgm:cxn modelId="{99FAA9FD-A601-4834-A50A-660C91CA2407}" type="presOf" srcId="{85E208A6-5AE1-4D65-9C79-BBB742C3FA92}" destId="{9B389E05-2C9E-4D15-91B1-B31937DD9AC6}" srcOrd="0" destOrd="2" presId="urn:microsoft.com/office/officeart/2005/8/layout/hProcess4"/>
    <dgm:cxn modelId="{94347AF8-A002-4EDD-B25F-00DDD8237D62}" type="presOf" srcId="{7B3E4827-0BC0-4C72-89E8-69AEF17F14EF}" destId="{3CF9ABE8-6970-44AB-A23C-7A8E742C82E9}" srcOrd="0" destOrd="0" presId="urn:microsoft.com/office/officeart/2005/8/layout/hProcess4"/>
    <dgm:cxn modelId="{170AE5B9-7315-4311-B1BA-FB2560DB73A6}" srcId="{D67E7738-B603-4F89-AF55-5F790137C647}" destId="{286F9A56-A8A1-4F83-8011-A49E7F9A0685}" srcOrd="0" destOrd="0" parTransId="{E82EE910-E53D-4C01-940D-1065FA852FA5}" sibTransId="{CAB2C957-78C6-48A5-BD51-7C4DE76EEABE}"/>
    <dgm:cxn modelId="{D6F95033-4F50-4E5C-9C93-0AE3500CDF32}" type="presOf" srcId="{1A0DA5FE-1AA0-45A8-A1CF-DFE6696FC90C}" destId="{595F115C-D421-49AD-BE51-EC47427DBCA2}" srcOrd="1" destOrd="2" presId="urn:microsoft.com/office/officeart/2005/8/layout/hProcess4"/>
    <dgm:cxn modelId="{AFCF9E09-793E-4AB3-B7D9-7BECD19059F9}" type="presOf" srcId="{9E996C4C-279D-456C-B74E-8678693C2FFA}" destId="{595F115C-D421-49AD-BE51-EC47427DBCA2}" srcOrd="1" destOrd="3" presId="urn:microsoft.com/office/officeart/2005/8/layout/hProcess4"/>
    <dgm:cxn modelId="{ABDEC438-A8A8-4AAD-BA11-169680C08E95}" type="presOf" srcId="{CAB2C957-78C6-48A5-BD51-7C4DE76EEABE}" destId="{74E4A8B6-E558-41AD-AA63-36200D77B5C3}" srcOrd="0" destOrd="0" presId="urn:microsoft.com/office/officeart/2005/8/layout/hProcess4"/>
    <dgm:cxn modelId="{A0A98B6E-01EA-4706-BFCB-5E8AF4C5FB09}" srcId="{D67E7738-B603-4F89-AF55-5F790137C647}" destId="{7B3E4827-0BC0-4C72-89E8-69AEF17F14EF}" srcOrd="1" destOrd="0" parTransId="{59AC81FF-807B-442D-8F6C-F2757A9C58F7}" sibTransId="{DD4A3D37-98DF-456F-A024-D619D73432E9}"/>
    <dgm:cxn modelId="{7E8B5AE8-D411-46DE-AA7B-E945DB3A7BB8}" srcId="{7B3E4827-0BC0-4C72-89E8-69AEF17F14EF}" destId="{F961B8D8-227F-4FAA-8055-89631CD2A8F5}" srcOrd="0" destOrd="0" parTransId="{D2E4D5BA-5B03-4D6D-B34D-1CF3A82C9CE4}" sibTransId="{D43794F7-FD22-4CDD-A975-B62FC26F1DF3}"/>
    <dgm:cxn modelId="{1C17CAAA-3CCD-4B85-AA57-3933AD87C3AF}" type="presOf" srcId="{78693854-8D8D-4310-B1DB-84A5941B9B56}" destId="{B9FCAE03-C68F-497A-B30F-E1898A877FE0}" srcOrd="0" destOrd="1" presId="urn:microsoft.com/office/officeart/2005/8/layout/hProcess4"/>
    <dgm:cxn modelId="{20C17ED3-2780-4DEF-9E38-B1AAFE5D1B97}" type="presOf" srcId="{75CFA7D6-DC99-4884-B9F6-BD73D4DA35D5}" destId="{B9FCAE03-C68F-497A-B30F-E1898A877FE0}" srcOrd="0" destOrd="2" presId="urn:microsoft.com/office/officeart/2005/8/layout/hProcess4"/>
    <dgm:cxn modelId="{512F7BD3-81CA-4A0B-BFF8-4CC44C2751EE}" srcId="{D67E7738-B603-4F89-AF55-5F790137C647}" destId="{547B7C91-5169-422C-A302-4E18D213AC37}" srcOrd="2" destOrd="0" parTransId="{9DCDE719-C729-4127-98E1-349D6A3557D9}" sibTransId="{9C58C71E-3313-4EFE-875C-D5B2F25D60D4}"/>
    <dgm:cxn modelId="{97798B46-765F-48E1-96A5-04CA0E56D277}" type="presOf" srcId="{407B5650-B1AD-4F28-9648-B80FC6BB3314}" destId="{9B389E05-2C9E-4D15-91B1-B31937DD9AC6}" srcOrd="0" destOrd="0" presId="urn:microsoft.com/office/officeart/2005/8/layout/hProcess4"/>
    <dgm:cxn modelId="{776C06E5-974C-42E1-A7E5-58545CA4145E}" type="presOf" srcId="{E4341392-F4FA-408E-9D3A-4C7B426EC6BA}" destId="{595F115C-D421-49AD-BE51-EC47427DBCA2}" srcOrd="1" destOrd="1" presId="urn:microsoft.com/office/officeart/2005/8/layout/hProcess4"/>
    <dgm:cxn modelId="{36D786A3-1455-4B3F-A4CF-A70816377E71}" type="presOf" srcId="{9A5C4DDC-A9BA-4404-912E-94335088480C}" destId="{B778AD0E-B3ED-4B19-8D70-4A7154AE0634}" srcOrd="1" destOrd="0" presId="urn:microsoft.com/office/officeart/2005/8/layout/hProcess4"/>
    <dgm:cxn modelId="{E757FF83-7C3F-41AF-8D84-32992DCF46E4}" type="presOf" srcId="{23447FC7-0799-4C40-96D6-592C85991B20}" destId="{595F115C-D421-49AD-BE51-EC47427DBCA2}" srcOrd="1" destOrd="4" presId="urn:microsoft.com/office/officeart/2005/8/layout/hProcess4"/>
    <dgm:cxn modelId="{93FAE136-E695-4C97-BE35-D5243BEC867F}" type="presOf" srcId="{F961B8D8-227F-4FAA-8055-89631CD2A8F5}" destId="{595F115C-D421-49AD-BE51-EC47427DBCA2}" srcOrd="1" destOrd="0" presId="urn:microsoft.com/office/officeart/2005/8/layout/hProcess4"/>
    <dgm:cxn modelId="{20D69FE3-A017-4D53-9641-37C0A5785396}" type="presOf" srcId="{08D3A9D6-5E4B-4832-8899-47FFC5D84F3C}" destId="{9B389E05-2C9E-4D15-91B1-B31937DD9AC6}" srcOrd="0" destOrd="1" presId="urn:microsoft.com/office/officeart/2005/8/layout/hProcess4"/>
    <dgm:cxn modelId="{0A3347EF-CF5E-4114-9BAF-638FBAE09994}" type="presOf" srcId="{547B7C91-5169-422C-A302-4E18D213AC37}" destId="{81D191EF-63DA-45E7-B39D-E5819CCCFA50}" srcOrd="0" destOrd="0" presId="urn:microsoft.com/office/officeart/2005/8/layout/hProcess4"/>
    <dgm:cxn modelId="{81C64364-7D1F-4ABA-9F31-CA2F4CCEFD6F}" type="presOf" srcId="{9A5C4DDC-A9BA-4404-912E-94335088480C}" destId="{B9FCAE03-C68F-497A-B30F-E1898A877FE0}" srcOrd="0" destOrd="0" presId="urn:microsoft.com/office/officeart/2005/8/layout/hProcess4"/>
    <dgm:cxn modelId="{D8BFB87F-8F35-4038-AB34-B1883E1DC776}" type="presOf" srcId="{E4341392-F4FA-408E-9D3A-4C7B426EC6BA}" destId="{8479E880-C0C0-45FB-95FC-14C456E7C2C3}" srcOrd="0" destOrd="1" presId="urn:microsoft.com/office/officeart/2005/8/layout/hProcess4"/>
    <dgm:cxn modelId="{2E9B0954-7EAC-4D73-8120-A0593B7C6E42}" srcId="{286F9A56-A8A1-4F83-8011-A49E7F9A0685}" destId="{75CFA7D6-DC99-4884-B9F6-BD73D4DA35D5}" srcOrd="2" destOrd="0" parTransId="{013FEF1F-98CF-4FA1-B99E-462FD5131F44}" sibTransId="{CF9FD556-EB30-4D7D-9FF1-FD8B26B368BB}"/>
    <dgm:cxn modelId="{C387C44B-C1C0-4A36-A8BA-84E5D7706F7F}" srcId="{286F9A56-A8A1-4F83-8011-A49E7F9A0685}" destId="{78693854-8D8D-4310-B1DB-84A5941B9B56}" srcOrd="1" destOrd="0" parTransId="{E84B8A6A-504C-430A-B4AE-A7785071A464}" sibTransId="{08482573-41BB-48CA-9450-A1BB4ACD1F59}"/>
    <dgm:cxn modelId="{CC795EDB-8CEF-42D4-93F9-AD62B9ED0FE4}" srcId="{547B7C91-5169-422C-A302-4E18D213AC37}" destId="{85E208A6-5AE1-4D65-9C79-BBB742C3FA92}" srcOrd="2" destOrd="0" parTransId="{E55757A5-9413-442C-99F3-18FD1AC5E149}" sibTransId="{D8460B27-4D58-4B0A-B0CD-A66487BBE60A}"/>
    <dgm:cxn modelId="{685B8C9B-2AFB-4465-9DD4-928517133903}" srcId="{7B3E4827-0BC0-4C72-89E8-69AEF17F14EF}" destId="{E4341392-F4FA-408E-9D3A-4C7B426EC6BA}" srcOrd="1" destOrd="0" parTransId="{0C75ABBB-11EA-450B-B49D-FAD9FA897BD6}" sibTransId="{DD33E9D9-3AA5-4DE0-94A2-B22D8CFA0569}"/>
    <dgm:cxn modelId="{DF424A01-6EB2-4C1E-8C36-AC53580FDAC8}" srcId="{7B3E4827-0BC0-4C72-89E8-69AEF17F14EF}" destId="{23447FC7-0799-4C40-96D6-592C85991B20}" srcOrd="4" destOrd="0" parTransId="{58D50B89-E3A7-472E-BB31-8039C815718E}" sibTransId="{3E98F5C9-F462-48CE-921D-6881D300C8E0}"/>
    <dgm:cxn modelId="{85D7FCAD-3FDC-4EF8-B8E5-35A49E97A2C6}" srcId="{7B3E4827-0BC0-4C72-89E8-69AEF17F14EF}" destId="{9E996C4C-279D-456C-B74E-8678693C2FFA}" srcOrd="3" destOrd="0" parTransId="{CF24D77A-4C15-492A-9C42-56994ED7248A}" sibTransId="{A7D38839-5828-445A-95D9-B091E0825926}"/>
    <dgm:cxn modelId="{C9911D41-1285-4A26-B60A-9CBC5A7D458A}" srcId="{7B3E4827-0BC0-4C72-89E8-69AEF17F14EF}" destId="{1A0DA5FE-1AA0-45A8-A1CF-DFE6696FC90C}" srcOrd="2" destOrd="0" parTransId="{70B2AD01-5AFA-43F6-9E81-F2703FA4DDC7}" sibTransId="{870B0E1F-D8DD-47CD-B1AC-F983B0C0E2C4}"/>
    <dgm:cxn modelId="{FBDC7AB7-5F5C-40A2-AE7A-D7DFD41B6365}" type="presOf" srcId="{D67E7738-B603-4F89-AF55-5F790137C647}" destId="{39163AAC-4A7E-4D4C-8D98-B8E5536C617B}" srcOrd="0" destOrd="0" presId="urn:microsoft.com/office/officeart/2005/8/layout/hProcess4"/>
    <dgm:cxn modelId="{D1BDC160-B9BA-4E87-B498-1B5BABD4EA89}" type="presOf" srcId="{286F9A56-A8A1-4F83-8011-A49E7F9A0685}" destId="{555DA944-AD0C-43BC-A70A-1606FD8E0E3A}" srcOrd="0" destOrd="0" presId="urn:microsoft.com/office/officeart/2005/8/layout/hProcess4"/>
    <dgm:cxn modelId="{13DA61B2-59EE-40CD-B1DE-829B3CEC24BD}" type="presOf" srcId="{DD4A3D37-98DF-456F-A024-D619D73432E9}" destId="{43462E3B-CC4A-4C87-A36D-AB8EE0590EB4}" srcOrd="0" destOrd="0" presId="urn:microsoft.com/office/officeart/2005/8/layout/hProcess4"/>
    <dgm:cxn modelId="{A3B41687-C739-4AC1-AE3B-B0DD6DA0E5C3}" type="presParOf" srcId="{39163AAC-4A7E-4D4C-8D98-B8E5536C617B}" destId="{4C1D02BC-06B0-4E0A-B6DD-E34C1F0123E4}" srcOrd="0" destOrd="0" presId="urn:microsoft.com/office/officeart/2005/8/layout/hProcess4"/>
    <dgm:cxn modelId="{DB17A354-8F72-40F8-A3D9-5FEE4CE0FCF8}" type="presParOf" srcId="{39163AAC-4A7E-4D4C-8D98-B8E5536C617B}" destId="{4A2A855A-9733-4993-B9E7-E7323F08F4C4}" srcOrd="1" destOrd="0" presId="urn:microsoft.com/office/officeart/2005/8/layout/hProcess4"/>
    <dgm:cxn modelId="{A0DC6A10-0757-4A28-9309-560C069FED47}" type="presParOf" srcId="{39163AAC-4A7E-4D4C-8D98-B8E5536C617B}" destId="{35575C19-D7AB-44A6-AC33-CE206B2BE955}" srcOrd="2" destOrd="0" presId="urn:microsoft.com/office/officeart/2005/8/layout/hProcess4"/>
    <dgm:cxn modelId="{50A8C13C-2ED8-4807-95E4-EE2942657FE6}" type="presParOf" srcId="{35575C19-D7AB-44A6-AC33-CE206B2BE955}" destId="{95632E23-1F92-4388-9A3C-196165CD438A}" srcOrd="0" destOrd="0" presId="urn:microsoft.com/office/officeart/2005/8/layout/hProcess4"/>
    <dgm:cxn modelId="{BC99ED66-4B89-4D51-BCC8-391C749174F9}" type="presParOf" srcId="{95632E23-1F92-4388-9A3C-196165CD438A}" destId="{322EB8A8-4A1B-40AC-BA23-3E280FFA292E}" srcOrd="0" destOrd="0" presId="urn:microsoft.com/office/officeart/2005/8/layout/hProcess4"/>
    <dgm:cxn modelId="{F3B1F34E-9CBE-47F3-A74C-D8A86248FFCB}" type="presParOf" srcId="{95632E23-1F92-4388-9A3C-196165CD438A}" destId="{B9FCAE03-C68F-497A-B30F-E1898A877FE0}" srcOrd="1" destOrd="0" presId="urn:microsoft.com/office/officeart/2005/8/layout/hProcess4"/>
    <dgm:cxn modelId="{BFB9E628-AE8C-43A6-867D-DD5F3B8E6E6D}" type="presParOf" srcId="{95632E23-1F92-4388-9A3C-196165CD438A}" destId="{B778AD0E-B3ED-4B19-8D70-4A7154AE0634}" srcOrd="2" destOrd="0" presId="urn:microsoft.com/office/officeart/2005/8/layout/hProcess4"/>
    <dgm:cxn modelId="{12FD3396-BCB6-4971-A5A1-6C0814A5426E}" type="presParOf" srcId="{95632E23-1F92-4388-9A3C-196165CD438A}" destId="{555DA944-AD0C-43BC-A70A-1606FD8E0E3A}" srcOrd="3" destOrd="0" presId="urn:microsoft.com/office/officeart/2005/8/layout/hProcess4"/>
    <dgm:cxn modelId="{7D38E4FC-3CCD-4965-9D45-431DF32A8DD2}" type="presParOf" srcId="{95632E23-1F92-4388-9A3C-196165CD438A}" destId="{8D17B947-3571-48EE-8767-90373E770815}" srcOrd="4" destOrd="0" presId="urn:microsoft.com/office/officeart/2005/8/layout/hProcess4"/>
    <dgm:cxn modelId="{413C9AA4-32FE-42F5-9ED2-3C2C59D108FD}" type="presParOf" srcId="{35575C19-D7AB-44A6-AC33-CE206B2BE955}" destId="{74E4A8B6-E558-41AD-AA63-36200D77B5C3}" srcOrd="1" destOrd="0" presId="urn:microsoft.com/office/officeart/2005/8/layout/hProcess4"/>
    <dgm:cxn modelId="{40E382F8-8D9F-4582-BFB4-B204A3981653}" type="presParOf" srcId="{35575C19-D7AB-44A6-AC33-CE206B2BE955}" destId="{71729F95-8A24-41BF-90DA-E4F72E8A73BA}" srcOrd="2" destOrd="0" presId="urn:microsoft.com/office/officeart/2005/8/layout/hProcess4"/>
    <dgm:cxn modelId="{3FA533CC-98BF-4CE6-BFDF-49AD15F16D69}" type="presParOf" srcId="{71729F95-8A24-41BF-90DA-E4F72E8A73BA}" destId="{28EF56D9-5AF9-49E0-9985-28991D2B6B52}" srcOrd="0" destOrd="0" presId="urn:microsoft.com/office/officeart/2005/8/layout/hProcess4"/>
    <dgm:cxn modelId="{6E261ADD-CB06-455A-9988-82D6EE3CE5A8}" type="presParOf" srcId="{71729F95-8A24-41BF-90DA-E4F72E8A73BA}" destId="{8479E880-C0C0-45FB-95FC-14C456E7C2C3}" srcOrd="1" destOrd="0" presId="urn:microsoft.com/office/officeart/2005/8/layout/hProcess4"/>
    <dgm:cxn modelId="{BD229B2E-C52D-445B-B1BA-34B89303B3B1}" type="presParOf" srcId="{71729F95-8A24-41BF-90DA-E4F72E8A73BA}" destId="{595F115C-D421-49AD-BE51-EC47427DBCA2}" srcOrd="2" destOrd="0" presId="urn:microsoft.com/office/officeart/2005/8/layout/hProcess4"/>
    <dgm:cxn modelId="{364137DC-7A55-442D-96CB-2F54AF2550E3}" type="presParOf" srcId="{71729F95-8A24-41BF-90DA-E4F72E8A73BA}" destId="{3CF9ABE8-6970-44AB-A23C-7A8E742C82E9}" srcOrd="3" destOrd="0" presId="urn:microsoft.com/office/officeart/2005/8/layout/hProcess4"/>
    <dgm:cxn modelId="{F3BADD47-BF5F-4F29-B40A-B01B789899FC}" type="presParOf" srcId="{71729F95-8A24-41BF-90DA-E4F72E8A73BA}" destId="{8A0B7B9B-2A75-47BC-84A5-C1D3C89996A2}" srcOrd="4" destOrd="0" presId="urn:microsoft.com/office/officeart/2005/8/layout/hProcess4"/>
    <dgm:cxn modelId="{6A98FFB4-A188-4C7D-99BB-154BAE3E5DEC}" type="presParOf" srcId="{35575C19-D7AB-44A6-AC33-CE206B2BE955}" destId="{43462E3B-CC4A-4C87-A36D-AB8EE0590EB4}" srcOrd="3" destOrd="0" presId="urn:microsoft.com/office/officeart/2005/8/layout/hProcess4"/>
    <dgm:cxn modelId="{624FAB89-5CF2-438C-A79F-DBAF0CD8845C}" type="presParOf" srcId="{35575C19-D7AB-44A6-AC33-CE206B2BE955}" destId="{01A6EE5A-EB03-45A4-B7AF-61B4398CA74D}" srcOrd="4" destOrd="0" presId="urn:microsoft.com/office/officeart/2005/8/layout/hProcess4"/>
    <dgm:cxn modelId="{7E37C66A-8801-4042-AC37-CD6C6C927026}" type="presParOf" srcId="{01A6EE5A-EB03-45A4-B7AF-61B4398CA74D}" destId="{57B749BE-31A1-4E1D-8746-A2851F9C3201}" srcOrd="0" destOrd="0" presId="urn:microsoft.com/office/officeart/2005/8/layout/hProcess4"/>
    <dgm:cxn modelId="{21E89DC2-B93F-4490-AF40-CCD47C6B86DF}" type="presParOf" srcId="{01A6EE5A-EB03-45A4-B7AF-61B4398CA74D}" destId="{9B389E05-2C9E-4D15-91B1-B31937DD9AC6}" srcOrd="1" destOrd="0" presId="urn:microsoft.com/office/officeart/2005/8/layout/hProcess4"/>
    <dgm:cxn modelId="{E00978D9-7CFE-4566-A938-168DC9D88656}" type="presParOf" srcId="{01A6EE5A-EB03-45A4-B7AF-61B4398CA74D}" destId="{7B41AE9A-A07F-49A0-86CC-83D9D9E64DFC}" srcOrd="2" destOrd="0" presId="urn:microsoft.com/office/officeart/2005/8/layout/hProcess4"/>
    <dgm:cxn modelId="{9324761B-9BAC-4A0D-9D40-A060364F3830}" type="presParOf" srcId="{01A6EE5A-EB03-45A4-B7AF-61B4398CA74D}" destId="{81D191EF-63DA-45E7-B39D-E5819CCCFA50}" srcOrd="3" destOrd="0" presId="urn:microsoft.com/office/officeart/2005/8/layout/hProcess4"/>
    <dgm:cxn modelId="{2A96DC95-F86B-49F2-95C9-BDD99C95A19E}" type="presParOf" srcId="{01A6EE5A-EB03-45A4-B7AF-61B4398CA74D}" destId="{FBDF1BEB-3847-4273-882A-0FD43DB0948D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9F2225-FED6-41A2-8A48-439023577079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6BA889-E021-4BC2-8D44-AC51315E1995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rgbClr val="CF5151"/>
          </a:solidFill>
        </a:ln>
        <a:effectLst>
          <a:glow rad="101600">
            <a:schemeClr val="accent2">
              <a:satMod val="175000"/>
              <a:alpha val="40000"/>
            </a:schemeClr>
          </a:glow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STANDARD RATE (12%)</a:t>
          </a:r>
        </a:p>
      </dgm:t>
    </dgm:pt>
    <dgm:pt modelId="{C8A1FDD2-3B62-41CF-9A98-F9F91F0CF750}" type="parTrans" cxnId="{C5F83A03-A13B-4B18-BAC0-4AE2F9621422}">
      <dgm:prSet/>
      <dgm:spPr/>
      <dgm:t>
        <a:bodyPr/>
        <a:lstStyle/>
        <a:p>
          <a:endParaRPr lang="en-US"/>
        </a:p>
      </dgm:t>
    </dgm:pt>
    <dgm:pt modelId="{F1D358D3-5CB2-4818-8F03-7086B739A6B5}" type="sibTrans" cxnId="{C5F83A03-A13B-4B18-BAC0-4AE2F9621422}">
      <dgm:prSet/>
      <dgm:spPr/>
      <dgm:t>
        <a:bodyPr/>
        <a:lstStyle/>
        <a:p>
          <a:endParaRPr lang="en-US"/>
        </a:p>
      </dgm:t>
    </dgm:pt>
    <dgm:pt modelId="{C8A95A3C-2640-4BA0-AA40-65B47EAEE4DC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rgbClr val="CF5151"/>
          </a:solidFill>
        </a:ln>
        <a:effectLst>
          <a:glow rad="101600">
            <a:schemeClr val="accent2">
              <a:satMod val="175000"/>
              <a:alpha val="40000"/>
            </a:schemeClr>
          </a:glow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STANDARD RATE (18%)</a:t>
          </a:r>
        </a:p>
      </dgm:t>
    </dgm:pt>
    <dgm:pt modelId="{2B19E171-53C4-40A9-9D94-D36EF4E772C5}" type="parTrans" cxnId="{A24F3E1D-17A2-4BF0-8D2A-58105A34EB6B}">
      <dgm:prSet/>
      <dgm:spPr/>
      <dgm:t>
        <a:bodyPr/>
        <a:lstStyle/>
        <a:p>
          <a:endParaRPr lang="en-US"/>
        </a:p>
      </dgm:t>
    </dgm:pt>
    <dgm:pt modelId="{5279BA7A-FA3A-47D6-B663-03AE1FB129C3}" type="sibTrans" cxnId="{A24F3E1D-17A2-4BF0-8D2A-58105A34EB6B}">
      <dgm:prSet/>
      <dgm:spPr/>
      <dgm:t>
        <a:bodyPr/>
        <a:lstStyle/>
        <a:p>
          <a:endParaRPr lang="en-US"/>
        </a:p>
      </dgm:t>
    </dgm:pt>
    <dgm:pt modelId="{538374AB-CF57-45BF-B5B0-32D9CEEA2221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rgbClr val="CF5151"/>
          </a:solidFill>
        </a:ln>
        <a:effectLst>
          <a:glow rad="101600">
            <a:schemeClr val="accent2">
              <a:satMod val="175000"/>
              <a:alpha val="40000"/>
            </a:schemeClr>
          </a:glow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1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HIGH RATE (28%)</a:t>
          </a:r>
        </a:p>
        <a:p>
          <a:r>
            <a:rPr lang="en-US" sz="1800" b="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Consumer Durables</a:t>
          </a:r>
          <a:endParaRPr lang="en-US" sz="1800" b="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BE55CC35-2058-4780-ABED-7BFD115E7BB0}" type="parTrans" cxnId="{8A880849-D804-483C-8122-895ABD539465}">
      <dgm:prSet/>
      <dgm:spPr/>
      <dgm:t>
        <a:bodyPr/>
        <a:lstStyle/>
        <a:p>
          <a:endParaRPr lang="en-US"/>
        </a:p>
      </dgm:t>
    </dgm:pt>
    <dgm:pt modelId="{154E22C4-0646-45D5-95B7-AE6FF39EC8A0}" type="sibTrans" cxnId="{8A880849-D804-483C-8122-895ABD539465}">
      <dgm:prSet/>
      <dgm:spPr/>
      <dgm:t>
        <a:bodyPr/>
        <a:lstStyle/>
        <a:p>
          <a:endParaRPr lang="en-US"/>
        </a:p>
      </dgm:t>
    </dgm:pt>
    <dgm:pt modelId="{58472B18-9D31-4745-B937-DE6A164D8151}">
      <dgm:prSet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rgbClr val="CF5151"/>
          </a:solidFill>
        </a:ln>
        <a:effectLst>
          <a:glow rad="101600">
            <a:schemeClr val="accent2">
              <a:satMod val="175000"/>
              <a:alpha val="40000"/>
            </a:schemeClr>
          </a:glow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NIL RATE</a:t>
          </a:r>
        </a:p>
      </dgm:t>
    </dgm:pt>
    <dgm:pt modelId="{A0B64F54-CB9A-437D-B7DF-F10F9D3A062A}" type="parTrans" cxnId="{504AF48A-1525-4C34-A980-8141F0824C2A}">
      <dgm:prSet/>
      <dgm:spPr/>
      <dgm:t>
        <a:bodyPr/>
        <a:lstStyle/>
        <a:p>
          <a:endParaRPr lang="en-US"/>
        </a:p>
      </dgm:t>
    </dgm:pt>
    <dgm:pt modelId="{83F7B12B-72DC-4071-867A-7B830D8C0E99}" type="sibTrans" cxnId="{504AF48A-1525-4C34-A980-8141F0824C2A}">
      <dgm:prSet/>
      <dgm:spPr/>
      <dgm:t>
        <a:bodyPr/>
        <a:lstStyle/>
        <a:p>
          <a:endParaRPr lang="en-US"/>
        </a:p>
      </dgm:t>
    </dgm:pt>
    <dgm:pt modelId="{6D9B6401-6BA1-4763-AE8B-4953BBDDEF0F}">
      <dgm:prSet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solidFill>
          <a:schemeClr val="bg1"/>
        </a:solidFill>
        <a:ln>
          <a:solidFill>
            <a:srgbClr val="CF5151"/>
          </a:solidFill>
        </a:ln>
        <a:effectLst>
          <a:glow rad="101600">
            <a:schemeClr val="accent2">
              <a:satMod val="175000"/>
              <a:alpha val="40000"/>
            </a:schemeClr>
          </a:glow>
          <a:outerShdw blurRad="50800" dist="38100" dir="16200000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BASIC RATE (5%)</a:t>
          </a:r>
        </a:p>
        <a:p>
          <a:r>
            <a: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Necessities </a:t>
          </a:r>
          <a:endParaRPr lang="en-US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gm:t>
    </dgm:pt>
    <dgm:pt modelId="{A16D4531-DAB3-4C0E-98F9-37EE329DCF95}" type="parTrans" cxnId="{07A88F3F-89E7-4656-A6B7-61761094A1B9}">
      <dgm:prSet/>
      <dgm:spPr/>
      <dgm:t>
        <a:bodyPr/>
        <a:lstStyle/>
        <a:p>
          <a:endParaRPr lang="en-US"/>
        </a:p>
      </dgm:t>
    </dgm:pt>
    <dgm:pt modelId="{EE0EAEC1-1140-4651-BF42-C86D2B96BFF9}" type="sibTrans" cxnId="{07A88F3F-89E7-4656-A6B7-61761094A1B9}">
      <dgm:prSet/>
      <dgm:spPr/>
      <dgm:t>
        <a:bodyPr/>
        <a:lstStyle/>
        <a:p>
          <a:endParaRPr lang="en-US"/>
        </a:p>
      </dgm:t>
    </dgm:pt>
    <dgm:pt modelId="{A9C97A2F-9939-424E-B20F-C717080BA216}" type="pres">
      <dgm:prSet presAssocID="{AD9F2225-FED6-41A2-8A48-43902357707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F0E90BC-BAB7-4519-80B3-0D20EA0F4D31}" type="pres">
      <dgm:prSet presAssocID="{6E6BA889-E021-4BC2-8D44-AC51315E199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B78992-20E2-4DBF-8E61-2C425EE979C2}" type="pres">
      <dgm:prSet presAssocID="{6E6BA889-E021-4BC2-8D44-AC51315E1995}" presName="spNode" presStyleCnt="0"/>
      <dgm:spPr/>
    </dgm:pt>
    <dgm:pt modelId="{18644FDB-4B5E-4254-A325-F44EBD387EBE}" type="pres">
      <dgm:prSet presAssocID="{F1D358D3-5CB2-4818-8F03-7086B739A6B5}" presName="sibTrans" presStyleLbl="sibTrans1D1" presStyleIdx="0" presStyleCnt="5"/>
      <dgm:spPr/>
      <dgm:t>
        <a:bodyPr/>
        <a:lstStyle/>
        <a:p>
          <a:endParaRPr lang="en-US"/>
        </a:p>
      </dgm:t>
    </dgm:pt>
    <dgm:pt modelId="{07F0D138-EF2F-4EAA-9FCC-7885D950876F}" type="pres">
      <dgm:prSet presAssocID="{C8A95A3C-2640-4BA0-AA40-65B47EAEE4D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764685-9F86-4990-A670-5A17A76BD1A9}" type="pres">
      <dgm:prSet presAssocID="{C8A95A3C-2640-4BA0-AA40-65B47EAEE4DC}" presName="spNode" presStyleCnt="0"/>
      <dgm:spPr/>
    </dgm:pt>
    <dgm:pt modelId="{E30DF462-F84F-490C-9DF9-4EEA061FF5BC}" type="pres">
      <dgm:prSet presAssocID="{5279BA7A-FA3A-47D6-B663-03AE1FB129C3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601451D-CCF1-4BD2-A5F8-516BEEC055C6}" type="pres">
      <dgm:prSet presAssocID="{538374AB-CF57-45BF-B5B0-32D9CEEA222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ED833B-B1EF-4CA4-A3A2-CFE086682899}" type="pres">
      <dgm:prSet presAssocID="{538374AB-CF57-45BF-B5B0-32D9CEEA2221}" presName="spNode" presStyleCnt="0"/>
      <dgm:spPr/>
    </dgm:pt>
    <dgm:pt modelId="{CBCEEEEB-E2FF-4C9F-B57B-B3442E3B81DF}" type="pres">
      <dgm:prSet presAssocID="{154E22C4-0646-45D5-95B7-AE6FF39EC8A0}" presName="sibTrans" presStyleLbl="sibTrans1D1" presStyleIdx="2" presStyleCnt="5"/>
      <dgm:spPr/>
      <dgm:t>
        <a:bodyPr/>
        <a:lstStyle/>
        <a:p>
          <a:endParaRPr lang="en-US"/>
        </a:p>
      </dgm:t>
    </dgm:pt>
    <dgm:pt modelId="{B2928572-F113-4D9D-8772-20765D60318C}" type="pres">
      <dgm:prSet presAssocID="{58472B18-9D31-4745-B937-DE6A164D815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F4FA2-372A-48DA-8C7A-E9D85243600D}" type="pres">
      <dgm:prSet presAssocID="{58472B18-9D31-4745-B937-DE6A164D8151}" presName="spNode" presStyleCnt="0"/>
      <dgm:spPr/>
    </dgm:pt>
    <dgm:pt modelId="{8C244D90-0857-4DE6-86FE-21A1A0F12A93}" type="pres">
      <dgm:prSet presAssocID="{83F7B12B-72DC-4071-867A-7B830D8C0E99}" presName="sibTrans" presStyleLbl="sibTrans1D1" presStyleIdx="3" presStyleCnt="5"/>
      <dgm:spPr/>
      <dgm:t>
        <a:bodyPr/>
        <a:lstStyle/>
        <a:p>
          <a:endParaRPr lang="en-US"/>
        </a:p>
      </dgm:t>
    </dgm:pt>
    <dgm:pt modelId="{6137F90C-3868-48B3-8360-B2EF0CCFE91B}" type="pres">
      <dgm:prSet presAssocID="{6D9B6401-6BA1-4763-AE8B-4953BBDDEF0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CBD587-DD85-48A2-8F82-B908D7DDB5E3}" type="pres">
      <dgm:prSet presAssocID="{6D9B6401-6BA1-4763-AE8B-4953BBDDEF0F}" presName="spNode" presStyleCnt="0"/>
      <dgm:spPr/>
    </dgm:pt>
    <dgm:pt modelId="{B695B06A-4822-47F3-827F-92683144BC2D}" type="pres">
      <dgm:prSet presAssocID="{EE0EAEC1-1140-4651-BF42-C86D2B96BFF9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A24F3E1D-17A2-4BF0-8D2A-58105A34EB6B}" srcId="{AD9F2225-FED6-41A2-8A48-439023577079}" destId="{C8A95A3C-2640-4BA0-AA40-65B47EAEE4DC}" srcOrd="1" destOrd="0" parTransId="{2B19E171-53C4-40A9-9D94-D36EF4E772C5}" sibTransId="{5279BA7A-FA3A-47D6-B663-03AE1FB129C3}"/>
    <dgm:cxn modelId="{07A88F3F-89E7-4656-A6B7-61761094A1B9}" srcId="{AD9F2225-FED6-41A2-8A48-439023577079}" destId="{6D9B6401-6BA1-4763-AE8B-4953BBDDEF0F}" srcOrd="4" destOrd="0" parTransId="{A16D4531-DAB3-4C0E-98F9-37EE329DCF95}" sibTransId="{EE0EAEC1-1140-4651-BF42-C86D2B96BFF9}"/>
    <dgm:cxn modelId="{505594AC-9999-4B09-A199-15D21C393739}" type="presOf" srcId="{C8A95A3C-2640-4BA0-AA40-65B47EAEE4DC}" destId="{07F0D138-EF2F-4EAA-9FCC-7885D950876F}" srcOrd="0" destOrd="0" presId="urn:microsoft.com/office/officeart/2005/8/layout/cycle5"/>
    <dgm:cxn modelId="{D95039A1-BF22-4B7E-A1D2-51E7D55FB3DB}" type="presOf" srcId="{F1D358D3-5CB2-4818-8F03-7086B739A6B5}" destId="{18644FDB-4B5E-4254-A325-F44EBD387EBE}" srcOrd="0" destOrd="0" presId="urn:microsoft.com/office/officeart/2005/8/layout/cycle5"/>
    <dgm:cxn modelId="{8A880849-D804-483C-8122-895ABD539465}" srcId="{AD9F2225-FED6-41A2-8A48-439023577079}" destId="{538374AB-CF57-45BF-B5B0-32D9CEEA2221}" srcOrd="2" destOrd="0" parTransId="{BE55CC35-2058-4780-ABED-7BFD115E7BB0}" sibTransId="{154E22C4-0646-45D5-95B7-AE6FF39EC8A0}"/>
    <dgm:cxn modelId="{E8B8446C-5048-4839-B93B-E5324A15A643}" type="presOf" srcId="{6E6BA889-E021-4BC2-8D44-AC51315E1995}" destId="{5F0E90BC-BAB7-4519-80B3-0D20EA0F4D31}" srcOrd="0" destOrd="0" presId="urn:microsoft.com/office/officeart/2005/8/layout/cycle5"/>
    <dgm:cxn modelId="{2D3D85E0-3721-4753-AD53-9F6FA2504019}" type="presOf" srcId="{5279BA7A-FA3A-47D6-B663-03AE1FB129C3}" destId="{E30DF462-F84F-490C-9DF9-4EEA061FF5BC}" srcOrd="0" destOrd="0" presId="urn:microsoft.com/office/officeart/2005/8/layout/cycle5"/>
    <dgm:cxn modelId="{B136955F-DA69-469B-9478-3D71D0DBE73A}" type="presOf" srcId="{58472B18-9D31-4745-B937-DE6A164D8151}" destId="{B2928572-F113-4D9D-8772-20765D60318C}" srcOrd="0" destOrd="0" presId="urn:microsoft.com/office/officeart/2005/8/layout/cycle5"/>
    <dgm:cxn modelId="{F2A74760-20C9-48E0-8919-BC4C2BAD1380}" type="presOf" srcId="{EE0EAEC1-1140-4651-BF42-C86D2B96BFF9}" destId="{B695B06A-4822-47F3-827F-92683144BC2D}" srcOrd="0" destOrd="0" presId="urn:microsoft.com/office/officeart/2005/8/layout/cycle5"/>
    <dgm:cxn modelId="{43AB1CE6-E418-49CA-9F6D-5600907F363D}" type="presOf" srcId="{AD9F2225-FED6-41A2-8A48-439023577079}" destId="{A9C97A2F-9939-424E-B20F-C717080BA216}" srcOrd="0" destOrd="0" presId="urn:microsoft.com/office/officeart/2005/8/layout/cycle5"/>
    <dgm:cxn modelId="{4EA4DEDB-B480-4CB3-A94C-0A11EB364A3B}" type="presOf" srcId="{6D9B6401-6BA1-4763-AE8B-4953BBDDEF0F}" destId="{6137F90C-3868-48B3-8360-B2EF0CCFE91B}" srcOrd="0" destOrd="0" presId="urn:microsoft.com/office/officeart/2005/8/layout/cycle5"/>
    <dgm:cxn modelId="{53783596-4D05-4623-BC33-25B85B5E3AEF}" type="presOf" srcId="{538374AB-CF57-45BF-B5B0-32D9CEEA2221}" destId="{E601451D-CCF1-4BD2-A5F8-516BEEC055C6}" srcOrd="0" destOrd="0" presId="urn:microsoft.com/office/officeart/2005/8/layout/cycle5"/>
    <dgm:cxn modelId="{C5F83A03-A13B-4B18-BAC0-4AE2F9621422}" srcId="{AD9F2225-FED6-41A2-8A48-439023577079}" destId="{6E6BA889-E021-4BC2-8D44-AC51315E1995}" srcOrd="0" destOrd="0" parTransId="{C8A1FDD2-3B62-41CF-9A98-F9F91F0CF750}" sibTransId="{F1D358D3-5CB2-4818-8F03-7086B739A6B5}"/>
    <dgm:cxn modelId="{5937EB88-F32E-498E-A3DC-0DB0F7B474B6}" type="presOf" srcId="{83F7B12B-72DC-4071-867A-7B830D8C0E99}" destId="{8C244D90-0857-4DE6-86FE-21A1A0F12A93}" srcOrd="0" destOrd="0" presId="urn:microsoft.com/office/officeart/2005/8/layout/cycle5"/>
    <dgm:cxn modelId="{504AF48A-1525-4C34-A980-8141F0824C2A}" srcId="{AD9F2225-FED6-41A2-8A48-439023577079}" destId="{58472B18-9D31-4745-B937-DE6A164D8151}" srcOrd="3" destOrd="0" parTransId="{A0B64F54-CB9A-437D-B7DF-F10F9D3A062A}" sibTransId="{83F7B12B-72DC-4071-867A-7B830D8C0E99}"/>
    <dgm:cxn modelId="{EE68B9B2-8ED2-4C23-8B9A-99CC39B3757C}" type="presOf" srcId="{154E22C4-0646-45D5-95B7-AE6FF39EC8A0}" destId="{CBCEEEEB-E2FF-4C9F-B57B-B3442E3B81DF}" srcOrd="0" destOrd="0" presId="urn:microsoft.com/office/officeart/2005/8/layout/cycle5"/>
    <dgm:cxn modelId="{EE67EE62-4260-4A0E-8745-9E49649892AF}" type="presParOf" srcId="{A9C97A2F-9939-424E-B20F-C717080BA216}" destId="{5F0E90BC-BAB7-4519-80B3-0D20EA0F4D31}" srcOrd="0" destOrd="0" presId="urn:microsoft.com/office/officeart/2005/8/layout/cycle5"/>
    <dgm:cxn modelId="{07143F6B-1F7D-4DEE-B069-7FCD4521E919}" type="presParOf" srcId="{A9C97A2F-9939-424E-B20F-C717080BA216}" destId="{9DB78992-20E2-4DBF-8E61-2C425EE979C2}" srcOrd="1" destOrd="0" presId="urn:microsoft.com/office/officeart/2005/8/layout/cycle5"/>
    <dgm:cxn modelId="{327AF4E9-7D6F-4094-BEBD-8505EE989C10}" type="presParOf" srcId="{A9C97A2F-9939-424E-B20F-C717080BA216}" destId="{18644FDB-4B5E-4254-A325-F44EBD387EBE}" srcOrd="2" destOrd="0" presId="urn:microsoft.com/office/officeart/2005/8/layout/cycle5"/>
    <dgm:cxn modelId="{CAC0D1EF-3C54-4C35-8523-D417A3289D11}" type="presParOf" srcId="{A9C97A2F-9939-424E-B20F-C717080BA216}" destId="{07F0D138-EF2F-4EAA-9FCC-7885D950876F}" srcOrd="3" destOrd="0" presId="urn:microsoft.com/office/officeart/2005/8/layout/cycle5"/>
    <dgm:cxn modelId="{8E1B4C04-2812-42A0-9B96-88868DBCC286}" type="presParOf" srcId="{A9C97A2F-9939-424E-B20F-C717080BA216}" destId="{21764685-9F86-4990-A670-5A17A76BD1A9}" srcOrd="4" destOrd="0" presId="urn:microsoft.com/office/officeart/2005/8/layout/cycle5"/>
    <dgm:cxn modelId="{C4172C87-5994-4B78-9C87-FC179C3F8008}" type="presParOf" srcId="{A9C97A2F-9939-424E-B20F-C717080BA216}" destId="{E30DF462-F84F-490C-9DF9-4EEA061FF5BC}" srcOrd="5" destOrd="0" presId="urn:microsoft.com/office/officeart/2005/8/layout/cycle5"/>
    <dgm:cxn modelId="{D6B5E924-2DC3-4877-9B5F-4B153C0E02AF}" type="presParOf" srcId="{A9C97A2F-9939-424E-B20F-C717080BA216}" destId="{E601451D-CCF1-4BD2-A5F8-516BEEC055C6}" srcOrd="6" destOrd="0" presId="urn:microsoft.com/office/officeart/2005/8/layout/cycle5"/>
    <dgm:cxn modelId="{AAE2B3B2-8A97-4066-98B6-EC88754E4D81}" type="presParOf" srcId="{A9C97A2F-9939-424E-B20F-C717080BA216}" destId="{F1ED833B-B1EF-4CA4-A3A2-CFE086682899}" srcOrd="7" destOrd="0" presId="urn:microsoft.com/office/officeart/2005/8/layout/cycle5"/>
    <dgm:cxn modelId="{2C84F7B9-657B-4BFE-8C94-3E664A738629}" type="presParOf" srcId="{A9C97A2F-9939-424E-B20F-C717080BA216}" destId="{CBCEEEEB-E2FF-4C9F-B57B-B3442E3B81DF}" srcOrd="8" destOrd="0" presId="urn:microsoft.com/office/officeart/2005/8/layout/cycle5"/>
    <dgm:cxn modelId="{0985CC66-B7A4-4946-8B61-8AB92AFF3FBD}" type="presParOf" srcId="{A9C97A2F-9939-424E-B20F-C717080BA216}" destId="{B2928572-F113-4D9D-8772-20765D60318C}" srcOrd="9" destOrd="0" presId="urn:microsoft.com/office/officeart/2005/8/layout/cycle5"/>
    <dgm:cxn modelId="{FE4D9F5C-5BA3-44DE-91E8-D4EB0B54DD85}" type="presParOf" srcId="{A9C97A2F-9939-424E-B20F-C717080BA216}" destId="{72DF4FA2-372A-48DA-8C7A-E9D85243600D}" srcOrd="10" destOrd="0" presId="urn:microsoft.com/office/officeart/2005/8/layout/cycle5"/>
    <dgm:cxn modelId="{A0DED4A0-B3F4-4EB7-ACB7-5E0BE95BC37A}" type="presParOf" srcId="{A9C97A2F-9939-424E-B20F-C717080BA216}" destId="{8C244D90-0857-4DE6-86FE-21A1A0F12A93}" srcOrd="11" destOrd="0" presId="urn:microsoft.com/office/officeart/2005/8/layout/cycle5"/>
    <dgm:cxn modelId="{464D9551-F868-4EDB-8E48-98E512FD993B}" type="presParOf" srcId="{A9C97A2F-9939-424E-B20F-C717080BA216}" destId="{6137F90C-3868-48B3-8360-B2EF0CCFE91B}" srcOrd="12" destOrd="0" presId="urn:microsoft.com/office/officeart/2005/8/layout/cycle5"/>
    <dgm:cxn modelId="{F4550235-DC8D-4EFE-B2B0-49D8470DD705}" type="presParOf" srcId="{A9C97A2F-9939-424E-B20F-C717080BA216}" destId="{A3CBD587-DD85-48A2-8F82-B908D7DDB5E3}" srcOrd="13" destOrd="0" presId="urn:microsoft.com/office/officeart/2005/8/layout/cycle5"/>
    <dgm:cxn modelId="{BF9C44B0-8FD8-4C72-AEB0-48B4534305A9}" type="presParOf" srcId="{A9C97A2F-9939-424E-B20F-C717080BA216}" destId="{B695B06A-4822-47F3-827F-92683144BC2D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9F2225-FED6-41A2-8A48-43902357707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36367F-6892-4964-B6FF-9934BE306F2E}" type="pres">
      <dgm:prSet presAssocID="{AD9F2225-FED6-41A2-8A48-4390235770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584C0134-1A8E-49CF-A435-C0F516239C26}" type="presOf" srcId="{AD9F2225-FED6-41A2-8A48-439023577079}" destId="{7836367F-6892-4964-B6FF-9934BE306F2E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9F2225-FED6-41A2-8A48-43902357707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36367F-6892-4964-B6FF-9934BE306F2E}" type="pres">
      <dgm:prSet presAssocID="{AD9F2225-FED6-41A2-8A48-4390235770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584C0134-1A8E-49CF-A435-C0F516239C26}" type="presOf" srcId="{AD9F2225-FED6-41A2-8A48-439023577079}" destId="{7836367F-6892-4964-B6FF-9934BE306F2E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FCAE03-C68F-497A-B30F-E1898A877FE0}">
      <dsp:nvSpPr>
        <dsp:cNvPr id="0" name=""/>
        <dsp:cNvSpPr/>
      </dsp:nvSpPr>
      <dsp:spPr>
        <a:xfrm>
          <a:off x="4679" y="1580960"/>
          <a:ext cx="3032591" cy="2501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To be formed within 60 days</a:t>
          </a:r>
          <a:endParaRPr lang="en-US" sz="1900" kern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Constitutional body to control law &amp; take admin decisions</a:t>
          </a:r>
          <a:endParaRPr lang="en-US" sz="1900" kern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Recommendatory powers</a:t>
          </a:r>
          <a:endParaRPr lang="en-US" sz="1900" kern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sp:txBody>
      <dsp:txXfrm>
        <a:off x="62240" y="1638521"/>
        <a:ext cx="2917469" cy="1850148"/>
      </dsp:txXfrm>
    </dsp:sp>
    <dsp:sp modelId="{74E4A8B6-E558-41AD-AA63-36200D77B5C3}">
      <dsp:nvSpPr>
        <dsp:cNvPr id="0" name=""/>
        <dsp:cNvSpPr/>
      </dsp:nvSpPr>
      <dsp:spPr>
        <a:xfrm>
          <a:off x="1709272" y="2177958"/>
          <a:ext cx="3342497" cy="3342497"/>
        </a:xfrm>
        <a:prstGeom prst="leftCircularArrow">
          <a:avLst>
            <a:gd name="adj1" fmla="val 3149"/>
            <a:gd name="adj2" fmla="val 387444"/>
            <a:gd name="adj3" fmla="val 2162955"/>
            <a:gd name="adj4" fmla="val 9024489"/>
            <a:gd name="adj5" fmla="val 367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5DA944-AD0C-43BC-A70A-1606FD8E0E3A}">
      <dsp:nvSpPr>
        <dsp:cNvPr id="0" name=""/>
        <dsp:cNvSpPr/>
      </dsp:nvSpPr>
      <dsp:spPr>
        <a:xfrm>
          <a:off x="678588" y="3546230"/>
          <a:ext cx="2695636" cy="1071965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GST COUNCIL</a:t>
          </a:r>
          <a:endParaRPr lang="en-US" sz="3300" kern="1200" dirty="0"/>
        </a:p>
      </dsp:txBody>
      <dsp:txXfrm>
        <a:off x="709985" y="3577627"/>
        <a:ext cx="2632842" cy="1009171"/>
      </dsp:txXfrm>
    </dsp:sp>
    <dsp:sp modelId="{8479E880-C0C0-45FB-95FC-14C456E7C2C3}">
      <dsp:nvSpPr>
        <dsp:cNvPr id="0" name=""/>
        <dsp:cNvSpPr/>
      </dsp:nvSpPr>
      <dsp:spPr>
        <a:xfrm>
          <a:off x="3875401" y="1580960"/>
          <a:ext cx="3032591" cy="2501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92D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Union FM + Union MOS</a:t>
          </a:r>
          <a:endParaRPr lang="en-US" sz="1800" kern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Minister in charge of Finance/ Taxation of each state</a:t>
          </a:r>
          <a:endParaRPr lang="en-US" sz="1800" kern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Chairperson- Union FM</a:t>
          </a:r>
          <a:endParaRPr lang="en-US" sz="1800" kern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Vice Chairperson- Minister of State </a:t>
          </a:r>
          <a:r>
            <a:rPr lang="en-US" sz="1800" kern="1200" dirty="0" err="1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Govt</a:t>
          </a:r>
          <a:endParaRPr lang="en-US" sz="1800" kern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sp:txBody>
      <dsp:txXfrm>
        <a:off x="3932962" y="2174504"/>
        <a:ext cx="2917469" cy="1850148"/>
      </dsp:txXfrm>
    </dsp:sp>
    <dsp:sp modelId="{43462E3B-CC4A-4C87-A36D-AB8EE0590EB4}">
      <dsp:nvSpPr>
        <dsp:cNvPr id="0" name=""/>
        <dsp:cNvSpPr/>
      </dsp:nvSpPr>
      <dsp:spPr>
        <a:xfrm>
          <a:off x="5554722" y="44645"/>
          <a:ext cx="3729995" cy="3729995"/>
        </a:xfrm>
        <a:prstGeom prst="circularArrow">
          <a:avLst>
            <a:gd name="adj1" fmla="val 2822"/>
            <a:gd name="adj2" fmla="val 344534"/>
            <a:gd name="adj3" fmla="val 19479955"/>
            <a:gd name="adj4" fmla="val 12575511"/>
            <a:gd name="adj5" fmla="val 329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9ABE8-6970-44AB-A23C-7A8E742C82E9}">
      <dsp:nvSpPr>
        <dsp:cNvPr id="0" name=""/>
        <dsp:cNvSpPr/>
      </dsp:nvSpPr>
      <dsp:spPr>
        <a:xfrm>
          <a:off x="4549310" y="1044977"/>
          <a:ext cx="2695636" cy="1071965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COMPOSITION</a:t>
          </a:r>
          <a:endParaRPr lang="en-US" sz="3300" kern="1200" dirty="0"/>
        </a:p>
      </dsp:txBody>
      <dsp:txXfrm>
        <a:off x="4580707" y="1076374"/>
        <a:ext cx="2632842" cy="1009171"/>
      </dsp:txXfrm>
    </dsp:sp>
    <dsp:sp modelId="{9B389E05-2C9E-4D15-91B1-B31937DD9AC6}">
      <dsp:nvSpPr>
        <dsp:cNvPr id="0" name=""/>
        <dsp:cNvSpPr/>
      </dsp:nvSpPr>
      <dsp:spPr>
        <a:xfrm>
          <a:off x="7746123" y="1580960"/>
          <a:ext cx="3032591" cy="25012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rgbClr val="00B0F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36195" rIns="36195" bIns="36195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Quorum- 50% of total members</a:t>
          </a:r>
          <a:endParaRPr lang="en-US" sz="1800" kern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Majority by 75% of Weighted votes</a:t>
          </a:r>
          <a:endParaRPr lang="en-US" sz="1800" kern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Weights- 1/3</a:t>
          </a:r>
          <a:r>
            <a:rPr lang="en-US" sz="1800" kern="1200" baseline="30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rd</a:t>
          </a:r>
          <a:r>
            <a:rPr lang="en-US" sz="18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 of Centre &amp; 2/3</a:t>
          </a:r>
          <a:r>
            <a:rPr lang="en-US" sz="1800" kern="1200" baseline="300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rd</a:t>
          </a:r>
          <a:r>
            <a:rPr lang="en-US" sz="18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 of State</a:t>
          </a:r>
          <a:endParaRPr lang="en-US" sz="1800" kern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sp:txBody>
      <dsp:txXfrm>
        <a:off x="7803684" y="1638521"/>
        <a:ext cx="2917469" cy="1850148"/>
      </dsp:txXfrm>
    </dsp:sp>
    <dsp:sp modelId="{81D191EF-63DA-45E7-B39D-E5819CCCFA50}">
      <dsp:nvSpPr>
        <dsp:cNvPr id="0" name=""/>
        <dsp:cNvSpPr/>
      </dsp:nvSpPr>
      <dsp:spPr>
        <a:xfrm>
          <a:off x="8420032" y="3546230"/>
          <a:ext cx="2695636" cy="1071965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MAJORITY</a:t>
          </a:r>
          <a:endParaRPr lang="en-US" sz="3300" kern="1200" dirty="0"/>
        </a:p>
      </dsp:txBody>
      <dsp:txXfrm>
        <a:off x="8451429" y="3577627"/>
        <a:ext cx="2632842" cy="10091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E90BC-BAB7-4519-80B3-0D20EA0F4D31}">
      <dsp:nvSpPr>
        <dsp:cNvPr id="0" name=""/>
        <dsp:cNvSpPr/>
      </dsp:nvSpPr>
      <dsp:spPr>
        <a:xfrm>
          <a:off x="4157754" y="1413"/>
          <a:ext cx="1815462" cy="118005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F5151"/>
          </a:solidFill>
          <a:prstDash val="solid"/>
          <a:miter lim="800000"/>
        </a:ln>
        <a:effectLst>
          <a:glow rad="101600">
            <a:schemeClr val="accent2">
              <a:satMod val="175000"/>
              <a:alpha val="40000"/>
            </a:schemeClr>
          </a:glow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STANDARD RATE (12%)</a:t>
          </a:r>
        </a:p>
      </dsp:txBody>
      <dsp:txXfrm>
        <a:off x="4215359" y="59018"/>
        <a:ext cx="1700252" cy="1064840"/>
      </dsp:txXfrm>
    </dsp:sp>
    <dsp:sp modelId="{18644FDB-4B5E-4254-A325-F44EBD387EBE}">
      <dsp:nvSpPr>
        <dsp:cNvPr id="0" name=""/>
        <dsp:cNvSpPr/>
      </dsp:nvSpPr>
      <dsp:spPr>
        <a:xfrm>
          <a:off x="2705641" y="591438"/>
          <a:ext cx="4719689" cy="4719689"/>
        </a:xfrm>
        <a:custGeom>
          <a:avLst/>
          <a:gdLst/>
          <a:ahLst/>
          <a:cxnLst/>
          <a:rect l="0" t="0" r="0" b="0"/>
          <a:pathLst>
            <a:path>
              <a:moveTo>
                <a:pt x="3511331" y="300003"/>
              </a:moveTo>
              <a:arcTo wR="2359844" hR="2359844" stAng="17952357" swAng="121325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0D138-EF2F-4EAA-9FCC-7885D950876F}">
      <dsp:nvSpPr>
        <dsp:cNvPr id="0" name=""/>
        <dsp:cNvSpPr/>
      </dsp:nvSpPr>
      <dsp:spPr>
        <a:xfrm>
          <a:off x="6402100" y="1632025"/>
          <a:ext cx="1815462" cy="118005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F5151"/>
          </a:solidFill>
          <a:prstDash val="solid"/>
          <a:miter lim="800000"/>
        </a:ln>
        <a:effectLst>
          <a:glow rad="101600">
            <a:schemeClr val="accent2">
              <a:satMod val="175000"/>
              <a:alpha val="40000"/>
            </a:schemeClr>
          </a:glow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STANDARD RATE (18%)</a:t>
          </a:r>
        </a:p>
      </dsp:txBody>
      <dsp:txXfrm>
        <a:off x="6459705" y="1689630"/>
        <a:ext cx="1700252" cy="1064840"/>
      </dsp:txXfrm>
    </dsp:sp>
    <dsp:sp modelId="{E30DF462-F84F-490C-9DF9-4EEA061FF5BC}">
      <dsp:nvSpPr>
        <dsp:cNvPr id="0" name=""/>
        <dsp:cNvSpPr/>
      </dsp:nvSpPr>
      <dsp:spPr>
        <a:xfrm>
          <a:off x="2705641" y="591438"/>
          <a:ext cx="4719689" cy="4719689"/>
        </a:xfrm>
        <a:custGeom>
          <a:avLst/>
          <a:gdLst/>
          <a:ahLst/>
          <a:cxnLst/>
          <a:rect l="0" t="0" r="0" b="0"/>
          <a:pathLst>
            <a:path>
              <a:moveTo>
                <a:pt x="4714055" y="2522814"/>
              </a:moveTo>
              <a:arcTo wR="2359844" hR="2359844" stAng="21837599" swAng="136105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1451D-CCF1-4BD2-A5F8-516BEEC055C6}">
      <dsp:nvSpPr>
        <dsp:cNvPr id="0" name=""/>
        <dsp:cNvSpPr/>
      </dsp:nvSpPr>
      <dsp:spPr>
        <a:xfrm>
          <a:off x="5544836" y="4270412"/>
          <a:ext cx="1815462" cy="118005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F5151"/>
          </a:solidFill>
          <a:prstDash val="solid"/>
          <a:miter lim="800000"/>
        </a:ln>
        <a:effectLst>
          <a:glow rad="101600">
            <a:schemeClr val="accent2">
              <a:satMod val="175000"/>
              <a:alpha val="40000"/>
            </a:schemeClr>
          </a:glow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HIGH RATE (28%)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Consumer Durables</a:t>
          </a:r>
          <a:endParaRPr lang="en-US" sz="1800" b="0" kern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sp:txBody>
      <dsp:txXfrm>
        <a:off x="5602441" y="4328017"/>
        <a:ext cx="1700252" cy="1064840"/>
      </dsp:txXfrm>
    </dsp:sp>
    <dsp:sp modelId="{CBCEEEEB-E2FF-4C9F-B57B-B3442E3B81DF}">
      <dsp:nvSpPr>
        <dsp:cNvPr id="0" name=""/>
        <dsp:cNvSpPr/>
      </dsp:nvSpPr>
      <dsp:spPr>
        <a:xfrm>
          <a:off x="2705641" y="591438"/>
          <a:ext cx="4719689" cy="4719689"/>
        </a:xfrm>
        <a:custGeom>
          <a:avLst/>
          <a:gdLst/>
          <a:ahLst/>
          <a:cxnLst/>
          <a:rect l="0" t="0" r="0" b="0"/>
          <a:pathLst>
            <a:path>
              <a:moveTo>
                <a:pt x="2650077" y="4701774"/>
              </a:moveTo>
              <a:arcTo wR="2359844" hR="2359844" stAng="4976125" swAng="84775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28572-F113-4D9D-8772-20765D60318C}">
      <dsp:nvSpPr>
        <dsp:cNvPr id="0" name=""/>
        <dsp:cNvSpPr/>
      </dsp:nvSpPr>
      <dsp:spPr>
        <a:xfrm>
          <a:off x="2770672" y="4270412"/>
          <a:ext cx="1815462" cy="118005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F5151"/>
          </a:solidFill>
          <a:prstDash val="solid"/>
          <a:miter lim="800000"/>
        </a:ln>
        <a:effectLst>
          <a:glow rad="101600">
            <a:schemeClr val="accent2">
              <a:satMod val="175000"/>
              <a:alpha val="40000"/>
            </a:schemeClr>
          </a:glow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NIL RATE</a:t>
          </a:r>
        </a:p>
      </dsp:txBody>
      <dsp:txXfrm>
        <a:off x="2828277" y="4328017"/>
        <a:ext cx="1700252" cy="1064840"/>
      </dsp:txXfrm>
    </dsp:sp>
    <dsp:sp modelId="{8C244D90-0857-4DE6-86FE-21A1A0F12A93}">
      <dsp:nvSpPr>
        <dsp:cNvPr id="0" name=""/>
        <dsp:cNvSpPr/>
      </dsp:nvSpPr>
      <dsp:spPr>
        <a:xfrm>
          <a:off x="2705641" y="591438"/>
          <a:ext cx="4719689" cy="4719689"/>
        </a:xfrm>
        <a:custGeom>
          <a:avLst/>
          <a:gdLst/>
          <a:ahLst/>
          <a:cxnLst/>
          <a:rect l="0" t="0" r="0" b="0"/>
          <a:pathLst>
            <a:path>
              <a:moveTo>
                <a:pt x="250594" y="3418112"/>
              </a:moveTo>
              <a:arcTo wR="2359844" hR="2359844" stAng="9201350" swAng="136105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37F90C-3868-48B3-8360-B2EF0CCFE91B}">
      <dsp:nvSpPr>
        <dsp:cNvPr id="0" name=""/>
        <dsp:cNvSpPr/>
      </dsp:nvSpPr>
      <dsp:spPr>
        <a:xfrm>
          <a:off x="1913409" y="1632025"/>
          <a:ext cx="1815462" cy="1180050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rgbClr val="CF5151"/>
          </a:solidFill>
          <a:prstDash val="solid"/>
          <a:miter lim="800000"/>
        </a:ln>
        <a:effectLst>
          <a:glow rad="101600">
            <a:schemeClr val="accent2">
              <a:satMod val="175000"/>
              <a:alpha val="40000"/>
            </a:schemeClr>
          </a:glow>
          <a:outerShdw blurRad="50800" dist="38100" dir="16200000" rotWithShape="0">
            <a:prstClr val="black">
              <a:alpha val="40000"/>
            </a:prstClr>
          </a:outerShdw>
        </a:effectLst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BASIC RATE (5%)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rPr>
            <a:t>Necessities </a:t>
          </a:r>
          <a:endParaRPr lang="en-US" sz="1900" kern="1200" dirty="0">
            <a:solidFill>
              <a:schemeClr val="tx1">
                <a:lumMod val="65000"/>
                <a:lumOff val="35000"/>
              </a:schemeClr>
            </a:solidFill>
            <a:latin typeface="+mj-lt"/>
          </a:endParaRPr>
        </a:p>
      </dsp:txBody>
      <dsp:txXfrm>
        <a:off x="1971014" y="1689630"/>
        <a:ext cx="1700252" cy="1064840"/>
      </dsp:txXfrm>
    </dsp:sp>
    <dsp:sp modelId="{B695B06A-4822-47F3-827F-92683144BC2D}">
      <dsp:nvSpPr>
        <dsp:cNvPr id="0" name=""/>
        <dsp:cNvSpPr/>
      </dsp:nvSpPr>
      <dsp:spPr>
        <a:xfrm>
          <a:off x="2705641" y="591438"/>
          <a:ext cx="4719689" cy="4719689"/>
        </a:xfrm>
        <a:custGeom>
          <a:avLst/>
          <a:gdLst/>
          <a:ahLst/>
          <a:cxnLst/>
          <a:rect l="0" t="0" r="0" b="0"/>
          <a:pathLst>
            <a:path>
              <a:moveTo>
                <a:pt x="567364" y="824956"/>
              </a:moveTo>
              <a:arcTo wR="2359844" hR="2359844" stAng="13234392" swAng="121325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CC5E2-1ABA-4CC3-B02C-1C68715BF558}" type="datetimeFigureOut">
              <a:rPr lang="en-US" smtClean="0"/>
              <a:pPr/>
              <a:t>11/05/2017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E8A58-7ED2-4FFD-9D66-F20937CE12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02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 TAXABLE SUPPLIES TO BE REMOVED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E8A58-7ED2-4FFD-9D66-F20937CE125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43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E8A58-7ED2-4FFD-9D66-F20937CE125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99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Supply of service </a:t>
            </a:r>
            <a:r>
              <a:rPr lang="en-US" dirty="0" smtClean="0"/>
              <a:t>–</a:t>
            </a:r>
          </a:p>
          <a:p>
            <a:r>
              <a:rPr lang="en-US" dirty="0" smtClean="0"/>
              <a:t> any treatment or process which is being applied to another persons goods</a:t>
            </a:r>
            <a:r>
              <a:rPr lang="en-US" baseline="0" dirty="0" smtClean="0"/>
              <a:t> is a supply of service. 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E8A58-7ED2-4FFD-9D66-F20937CE125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50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Income tax disallowances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E8A58-7ED2-4FFD-9D66-F20937CE125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58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3C69-64CD-41A2-8FA0-44A6FCA82CFF}" type="datetime1">
              <a:rPr lang="en-US" smtClean="0"/>
              <a:pPr/>
              <a:t>11/05/2017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6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2149-EB55-4ECC-A68E-8B8860815D61}" type="datetime1">
              <a:rPr lang="en-US" smtClean="0"/>
              <a:pPr/>
              <a:t>11/05/2017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6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917A-E266-4354-B38E-255BE986DFF6}" type="datetime1">
              <a:rPr lang="en-US" smtClean="0"/>
              <a:pPr/>
              <a:t>11/05/2017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D1A9D-5542-408C-9E44-7F9F96132A9C}" type="datetime1">
              <a:rPr lang="en-US" smtClean="0"/>
              <a:pPr/>
              <a:t>11/05/2017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96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FCA8-693B-44A5-8E90-77E0B42CE1DB}" type="datetime1">
              <a:rPr lang="en-US" smtClean="0"/>
              <a:pPr/>
              <a:t>11/05/2017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2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8510B-1309-4624-8296-CB188B1D50EA}" type="datetime1">
              <a:rPr lang="en-US" smtClean="0"/>
              <a:pPr/>
              <a:t>11/05/2017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24B6F-BD94-40A3-8E53-56E6A168DFBE}" type="datetime1">
              <a:rPr lang="en-US" smtClean="0"/>
              <a:pPr/>
              <a:t>11/05/2017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8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3F4BB-FD19-45D2-9E8C-EF9D6FD2D1AE}" type="datetime1">
              <a:rPr lang="en-US" smtClean="0"/>
              <a:pPr/>
              <a:t>11/05/2017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6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B423-CFDC-4DDD-8E02-C73F6FBE30CB}" type="datetime1">
              <a:rPr lang="en-US" smtClean="0"/>
              <a:pPr/>
              <a:t>11/05/2017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6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D1795-2F23-405C-BD4D-35CB046E957B}" type="datetime1">
              <a:rPr lang="en-US" smtClean="0"/>
              <a:pPr/>
              <a:t>11/05/2017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88653-1D79-40AF-BE8B-722A1D43AA2F}" type="datetime1">
              <a:rPr lang="en-US" smtClean="0"/>
              <a:pPr/>
              <a:t>11/05/2017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40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912C2-3A3F-4CED-B18A-8FB1AF499684}" type="datetime1">
              <a:rPr lang="en-US" smtClean="0"/>
              <a:pPr/>
              <a:t>11/05/2017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Subodh Vora &amp; Co., Chartered Accountants.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1B78B-7584-4080-BE2B-168B9AEEC9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73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872039" y="6237288"/>
            <a:ext cx="227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>
                <a:hlinkClick r:id="rId2"/>
              </a:rPr>
              <a:t>Powerpoint Templates</a:t>
            </a:r>
            <a:endParaRPr lang="fr-FR" altLang="en-US"/>
          </a:p>
        </p:txBody>
      </p:sp>
      <p:pic>
        <p:nvPicPr>
          <p:cNvPr id="2059" name="Picture 11" descr="ImdesImfdsnizeage1fdsnlaopag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19266" y="918042"/>
            <a:ext cx="5929828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PRESENTATION ON </a:t>
            </a:r>
          </a:p>
          <a:p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OVERVIEW OF GST</a:t>
            </a:r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endParaRPr lang="fr-FR" altLang="en-US" sz="2800" b="1" i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2000" i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Subodh Vora &amp; Co</a:t>
            </a:r>
            <a:r>
              <a:rPr lang="fr-FR" altLang="en-US" sz="2000" i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.</a:t>
            </a:r>
          </a:p>
          <a:p>
            <a:endParaRPr lang="fr-FR" altLang="en-US" sz="2000" i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2000" i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Rotary Club</a:t>
            </a:r>
          </a:p>
          <a:p>
            <a:endParaRPr lang="fr-FR" altLang="en-US" sz="2000" i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2000" i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14.05.2017</a:t>
            </a:r>
            <a:endParaRPr lang="fr-FR" altLang="en-US" sz="2000" i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endParaRPr lang="fr-FR" altLang="en-US" sz="2000" i="1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53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399" y="101258"/>
            <a:ext cx="10515600" cy="989921"/>
          </a:xfrm>
          <a:noFill/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Threshold. Registration mandatory from 1</a:t>
            </a:r>
            <a:r>
              <a:rPr lang="en-US" sz="3200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</a:t>
            </a:r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transaction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637847" y="1340077"/>
            <a:ext cx="1841500" cy="1101725"/>
          </a:xfrm>
          <a:prstGeom prst="round2DiagRect">
            <a:avLst/>
          </a:prstGeom>
          <a:solidFill>
            <a:srgbClr val="00B0F0"/>
          </a:solidFill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altLang="en-US" sz="1600" b="1" dirty="0" smtClean="0">
                <a:solidFill>
                  <a:schemeClr val="bg1"/>
                </a:solidFill>
                <a:latin typeface="+mj-lt"/>
              </a:rPr>
              <a:t>Any other person as notified</a:t>
            </a:r>
            <a:endParaRPr lang="en-GB" altLang="en-US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006522" y="1340077"/>
            <a:ext cx="1841500" cy="1101725"/>
          </a:xfrm>
          <a:prstGeom prst="round2Diag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 state Supply </a:t>
            </a:r>
            <a:endParaRPr lang="en-GB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612414" y="1238477"/>
            <a:ext cx="1841500" cy="1101725"/>
          </a:xfrm>
          <a:prstGeom prst="round2DiagRect">
            <a:avLst/>
          </a:prstGeom>
          <a:solidFill>
            <a:srgbClr val="00B0F0"/>
          </a:solidFill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altLang="en-US" sz="1600" b="1" dirty="0" smtClean="0">
                <a:solidFill>
                  <a:schemeClr val="bg1"/>
                </a:solidFill>
                <a:latin typeface="+mj-lt"/>
              </a:rPr>
              <a:t>Casual Taxable Person</a:t>
            </a:r>
            <a:endParaRPr lang="en-GB" altLang="en-US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637847" y="3168877"/>
            <a:ext cx="1841500" cy="1101725"/>
          </a:xfrm>
          <a:prstGeom prst="round2Diag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Aggregators</a:t>
            </a:r>
            <a:endParaRPr lang="en-GB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006522" y="3168877"/>
            <a:ext cx="1841500" cy="1101725"/>
          </a:xfrm>
          <a:prstGeom prst="round2DiagRect">
            <a:avLst/>
          </a:prstGeom>
          <a:solidFill>
            <a:srgbClr val="002060"/>
          </a:solidFill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altLang="en-US" sz="2800" i="1" dirty="0" smtClean="0">
                <a:solidFill>
                  <a:schemeClr val="bg1"/>
                </a:solidFill>
              </a:rPr>
              <a:t>No Threshold</a:t>
            </a:r>
            <a:endParaRPr lang="en-GB" altLang="en-US" sz="2800" i="1" dirty="0">
              <a:solidFill>
                <a:schemeClr val="bg1"/>
              </a:solidFill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8612414" y="3067277"/>
            <a:ext cx="1841500" cy="1101725"/>
          </a:xfrm>
          <a:prstGeom prst="round2Diag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Reverse Charge</a:t>
            </a:r>
            <a:endParaRPr lang="en-GB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637847" y="4997677"/>
            <a:ext cx="1841500" cy="1101725"/>
          </a:xfrm>
          <a:prstGeom prst="round2DiagRect">
            <a:avLst/>
          </a:prstGeom>
          <a:solidFill>
            <a:srgbClr val="00B0F0"/>
          </a:solidFill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altLang="en-US" sz="1600" b="1" dirty="0" smtClean="0">
                <a:solidFill>
                  <a:schemeClr val="bg1"/>
                </a:solidFill>
                <a:latin typeface="+mj-lt"/>
              </a:rPr>
              <a:t>E-Commerce Players</a:t>
            </a:r>
            <a:endParaRPr lang="en-GB" altLang="en-US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5006522" y="4997677"/>
            <a:ext cx="1841500" cy="1101725"/>
          </a:xfrm>
          <a:prstGeom prst="round2Diag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Input Service Distributor</a:t>
            </a:r>
            <a:endParaRPr lang="en-GB" alt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8612414" y="4857068"/>
            <a:ext cx="1841500" cy="1101725"/>
          </a:xfrm>
          <a:prstGeom prst="round2DiagRect">
            <a:avLst/>
          </a:prstGeom>
          <a:solidFill>
            <a:srgbClr val="00B0F0"/>
          </a:solidFill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GB" altLang="en-US" sz="1600" b="1" dirty="0" smtClean="0">
                <a:solidFill>
                  <a:schemeClr val="bg1"/>
                </a:solidFill>
                <a:latin typeface="+mj-lt"/>
              </a:rPr>
              <a:t>Non Resident Taxable person</a:t>
            </a:r>
            <a:endParaRPr lang="en-GB" altLang="en-US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3479347" y="1832202"/>
            <a:ext cx="1527175" cy="0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6860722" y="1832202"/>
            <a:ext cx="1751692" cy="0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3479347" y="5489802"/>
            <a:ext cx="1514475" cy="0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6860722" y="5489802"/>
            <a:ext cx="1751692" cy="0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9387114" y="2340202"/>
            <a:ext cx="0" cy="727075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9387114" y="4169002"/>
            <a:ext cx="0" cy="727075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2476047" y="2441802"/>
            <a:ext cx="0" cy="727075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2476047" y="4270602"/>
            <a:ext cx="0" cy="727075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8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872039" y="6237288"/>
            <a:ext cx="227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>
                <a:hlinkClick r:id="rId2"/>
              </a:rPr>
              <a:t>Powerpoint Templates</a:t>
            </a:r>
            <a:endParaRPr lang="fr-FR" altLang="en-US"/>
          </a:p>
        </p:txBody>
      </p:sp>
      <p:pic>
        <p:nvPicPr>
          <p:cNvPr id="2059" name="Picture 11" descr="ImdesImfdsnizeage1fdsnlaopag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948770" y="1225818"/>
            <a:ext cx="7143302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 altLang="en-US" sz="4000" b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‘SUPPLY- MEANING’</a:t>
            </a:r>
          </a:p>
        </p:txBody>
      </p:sp>
    </p:spTree>
    <p:extLst>
      <p:ext uri="{BB962C8B-B14F-4D97-AF65-F5344CB8AC3E}">
        <p14:creationId xmlns:p14="http://schemas.microsoft.com/office/powerpoint/2010/main" val="191780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033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“SUPPLY”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0623193"/>
              </p:ext>
            </p:extLst>
          </p:nvPr>
        </p:nvGraphicFramePr>
        <p:xfrm>
          <a:off x="595085" y="972457"/>
          <a:ext cx="11001829" cy="5565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003112"/>
              </p:ext>
            </p:extLst>
          </p:nvPr>
        </p:nvGraphicFramePr>
        <p:xfrm>
          <a:off x="1117599" y="1113405"/>
          <a:ext cx="10236201" cy="528365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554514">
                  <a:extLst>
                    <a:ext uri="{9D8B030D-6E8A-4147-A177-3AD203B41FA5}">
                      <a16:colId xmlns:a16="http://schemas.microsoft.com/office/drawing/2014/main" val="832692864"/>
                    </a:ext>
                  </a:extLst>
                </a:gridCol>
                <a:gridCol w="2772229">
                  <a:extLst>
                    <a:ext uri="{9D8B030D-6E8A-4147-A177-3AD203B41FA5}">
                      <a16:colId xmlns:a16="http://schemas.microsoft.com/office/drawing/2014/main" val="4205318900"/>
                    </a:ext>
                  </a:extLst>
                </a:gridCol>
                <a:gridCol w="4909458">
                  <a:extLst>
                    <a:ext uri="{9D8B030D-6E8A-4147-A177-3AD203B41FA5}">
                      <a16:colId xmlns:a16="http://schemas.microsoft.com/office/drawing/2014/main" val="2087190358"/>
                    </a:ext>
                  </a:extLst>
                </a:gridCol>
              </a:tblGrid>
              <a:tr h="8030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For ‘Consideration’ &amp; for ‘Business’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51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For ‘Consideration’ &amp; without</a:t>
                      </a:r>
                      <a:r>
                        <a:rPr lang="en-US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‘Business’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515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Schedule I- Without Consideration</a:t>
                      </a:r>
                    </a:p>
                    <a:p>
                      <a:pPr lvl="1" algn="ctr"/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51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85654"/>
                  </a:ext>
                </a:extLst>
              </a:tr>
              <a:tr h="3105014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Sale,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Transfer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Barter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Exchange;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License;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Rental,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Lease;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Disposal</a:t>
                      </a:r>
                    </a:p>
                    <a:p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F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Importation of Service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F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Permanent transfer/disposal of business assets where ITC is availed.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Supply of goods or services between related persons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made in furtherance of business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Supply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of goods between principal and agents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Importation of service from related person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or any of its other establishment for furtherance of business.</a:t>
                      </a: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F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515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458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00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9572" y="-127815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IGST VS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CSGST/SGST (Section 3 of IGST)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  <a:prstGeom prst="roundRect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prstGeom prst="roundRect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3D11B78B-7584-4080-BE2B-168B9AEEC97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4122831" y="4728492"/>
            <a:ext cx="5333797" cy="728968"/>
          </a:xfrm>
          <a:prstGeom prst="roundRect">
            <a:avLst/>
          </a:prstGeom>
          <a:ln w="19050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Supply of goods/ services to SEZ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880656" y="1269782"/>
            <a:ext cx="2049811" cy="844684"/>
          </a:xfrm>
          <a:prstGeom prst="round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CGST + SGST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187372" y="1249088"/>
            <a:ext cx="5275942" cy="886073"/>
          </a:xfrm>
          <a:prstGeom prst="roundRect">
            <a:avLst/>
          </a:prstGeom>
          <a:noFill/>
          <a:ln w="19050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‘Location of supplier’ and ‘place of supply’ are in same state</a:t>
            </a:r>
            <a:endParaRPr lang="en-US" sz="1600" dirty="0">
              <a:solidFill>
                <a:schemeClr val="bg1">
                  <a:lumMod val="5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187371" y="2639271"/>
            <a:ext cx="5275944" cy="728968"/>
          </a:xfrm>
          <a:prstGeom prst="roundRect">
            <a:avLst/>
          </a:prstGeom>
          <a:ln w="19050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Location of supplier’ and ‘place of supply’ in different states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4187371" y="3642830"/>
            <a:ext cx="5275943" cy="728968"/>
          </a:xfrm>
          <a:prstGeom prst="roundRect">
            <a:avLst/>
          </a:prstGeom>
          <a:ln w="19050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Import of goods/ services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976698" y="1678873"/>
            <a:ext cx="1061902" cy="4784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9" idx="3"/>
            <a:endCxn id="20" idx="1"/>
          </p:cNvCxnSpPr>
          <p:nvPr/>
        </p:nvCxnSpPr>
        <p:spPr>
          <a:xfrm>
            <a:off x="2892161" y="4065172"/>
            <a:ext cx="1230671" cy="1027804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9" idx="3"/>
            <a:endCxn id="31" idx="1"/>
          </p:cNvCxnSpPr>
          <p:nvPr/>
        </p:nvCxnSpPr>
        <p:spPr>
          <a:xfrm flipV="1">
            <a:off x="2892161" y="3003755"/>
            <a:ext cx="1295210" cy="1061417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29" idx="3"/>
            <a:endCxn id="34" idx="1"/>
          </p:cNvCxnSpPr>
          <p:nvPr/>
        </p:nvCxnSpPr>
        <p:spPr>
          <a:xfrm flipV="1">
            <a:off x="2892161" y="4007314"/>
            <a:ext cx="1295210" cy="57858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842350" y="3642830"/>
            <a:ext cx="2049811" cy="844684"/>
          </a:xfrm>
          <a:prstGeom prst="round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IGST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148232" y="5725379"/>
            <a:ext cx="5311027" cy="728968"/>
          </a:xfrm>
          <a:prstGeom prst="roundRect">
            <a:avLst/>
          </a:prstGeom>
          <a:ln w="19050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Any supply of goods/ service which is not intra state</a:t>
            </a:r>
            <a:endParaRPr lang="en-US" sz="1600" dirty="0">
              <a:solidFill>
                <a:schemeClr val="bg1">
                  <a:lumMod val="5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35" name="Straight Arrow Connector 34"/>
          <p:cNvCxnSpPr>
            <a:stCxn id="29" idx="3"/>
            <a:endCxn id="25" idx="1"/>
          </p:cNvCxnSpPr>
          <p:nvPr/>
        </p:nvCxnSpPr>
        <p:spPr>
          <a:xfrm>
            <a:off x="2892161" y="4065172"/>
            <a:ext cx="1256071" cy="2024691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172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872039" y="6237288"/>
            <a:ext cx="227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>
                <a:hlinkClick r:id="rId2"/>
              </a:rPr>
              <a:t>Powerpoint Templates</a:t>
            </a:r>
            <a:endParaRPr lang="fr-FR" altLang="en-US"/>
          </a:p>
        </p:txBody>
      </p:sp>
      <p:pic>
        <p:nvPicPr>
          <p:cNvPr id="2059" name="Picture 11" descr="ImdesImfdsnizeage1fdsnlaopag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948770" y="1225818"/>
            <a:ext cx="7225055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 altLang="en-US" sz="4000" b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‘INPUT TAX CREDIT’</a:t>
            </a:r>
          </a:p>
          <a:p>
            <a:endParaRPr lang="fr-FR" altLang="en-US" sz="2800" i="1" dirty="0">
              <a:solidFill>
                <a:srgbClr val="0C7C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89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9858" y="-198655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AVAILABILITY OF ITC </a:t>
            </a: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  <a:prstGeom prst="roundRect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prstGeom prst="roundRect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3D11B78B-7584-4080-BE2B-168B9AEEC979}" type="slidenum">
              <a:rPr lang="en-US" smtClean="0"/>
              <a:t>15</a:t>
            </a:fld>
            <a:endParaRPr lang="en-US" dirty="0"/>
          </a:p>
        </p:txBody>
      </p:sp>
      <p:sp>
        <p:nvSpPr>
          <p:cNvPr id="27" name="Round Diagonal Corner Rectangle 26"/>
          <p:cNvSpPr/>
          <p:nvPr/>
        </p:nvSpPr>
        <p:spPr>
          <a:xfrm>
            <a:off x="611408" y="1957980"/>
            <a:ext cx="3234877" cy="1628536"/>
          </a:xfrm>
          <a:prstGeom prst="round2Diag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INPUTS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1" name="Round Diagonal Corner Rectangle 50"/>
          <p:cNvSpPr/>
          <p:nvPr/>
        </p:nvSpPr>
        <p:spPr>
          <a:xfrm>
            <a:off x="315663" y="4498834"/>
            <a:ext cx="10475709" cy="93099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5299" tIns="115299" rIns="115299" bIns="115299" numCol="1" spcCol="1270" anchor="ctr" anchorCtr="0">
            <a:noAutofit/>
          </a:bodyPr>
          <a:lstStyle/>
          <a:p>
            <a:pPr marL="285750" lvl="0" indent="-28575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rgbClr val="00B0F0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Except in case of pipelines &amp; telecommunication towers where ITC available in staggered manner</a:t>
            </a:r>
          </a:p>
        </p:txBody>
      </p:sp>
      <p:sp>
        <p:nvSpPr>
          <p:cNvPr id="16" name="Round Diagonal Corner Rectangle 15"/>
          <p:cNvSpPr/>
          <p:nvPr/>
        </p:nvSpPr>
        <p:spPr>
          <a:xfrm>
            <a:off x="4366984" y="1957980"/>
            <a:ext cx="3458032" cy="1628536"/>
          </a:xfrm>
          <a:prstGeom prst="round2Diag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INPUT SERVICES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ound Diagonal Corner Rectangle 17"/>
          <p:cNvSpPr/>
          <p:nvPr/>
        </p:nvSpPr>
        <p:spPr>
          <a:xfrm>
            <a:off x="8515350" y="1943779"/>
            <a:ext cx="3011716" cy="1628536"/>
          </a:xfrm>
          <a:prstGeom prst="round2Diag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CAPITAL GOODS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38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872039" y="6237288"/>
            <a:ext cx="227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>
                <a:hlinkClick r:id="rId2"/>
              </a:rPr>
              <a:t>Powerpoint Templates</a:t>
            </a:r>
            <a:endParaRPr lang="fr-FR" altLang="en-US"/>
          </a:p>
        </p:txBody>
      </p:sp>
      <p:pic>
        <p:nvPicPr>
          <p:cNvPr id="2059" name="Picture 11" descr="ImdesImfdsnizeage1fdsnlaopag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19266" y="918042"/>
            <a:ext cx="789030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COMPLIANCES UNDER GST</a:t>
            </a:r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76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033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RETURN PROCESSES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595085" y="972457"/>
          <a:ext cx="11001829" cy="5565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738488"/>
              </p:ext>
            </p:extLst>
          </p:nvPr>
        </p:nvGraphicFramePr>
        <p:xfrm>
          <a:off x="977898" y="1277257"/>
          <a:ext cx="10236202" cy="4179979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726470">
                  <a:extLst>
                    <a:ext uri="{9D8B030D-6E8A-4147-A177-3AD203B41FA5}">
                      <a16:colId xmlns:a16="http://schemas.microsoft.com/office/drawing/2014/main" val="832692864"/>
                    </a:ext>
                  </a:extLst>
                </a:gridCol>
                <a:gridCol w="2831017">
                  <a:extLst>
                    <a:ext uri="{9D8B030D-6E8A-4147-A177-3AD203B41FA5}">
                      <a16:colId xmlns:a16="http://schemas.microsoft.com/office/drawing/2014/main" val="4205318900"/>
                    </a:ext>
                  </a:extLst>
                </a:gridCol>
                <a:gridCol w="3091543">
                  <a:extLst>
                    <a:ext uri="{9D8B030D-6E8A-4147-A177-3AD203B41FA5}">
                      <a16:colId xmlns:a16="http://schemas.microsoft.com/office/drawing/2014/main" val="2087190358"/>
                    </a:ext>
                  </a:extLst>
                </a:gridCol>
                <a:gridCol w="2587172">
                  <a:extLst>
                    <a:ext uri="{9D8B030D-6E8A-4147-A177-3AD203B41FA5}">
                      <a16:colId xmlns:a16="http://schemas.microsoft.com/office/drawing/2014/main" val="3907776086"/>
                    </a:ext>
                  </a:extLst>
                </a:gridCol>
              </a:tblGrid>
              <a:tr h="6213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Return Form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Type of Return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Time Limit</a:t>
                      </a:r>
                    </a:p>
                    <a:p>
                      <a:pPr lvl="1" algn="ctr"/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Total Returns per year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85654"/>
                  </a:ext>
                </a:extLst>
              </a:tr>
              <a:tr h="491035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GSTR-1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Outward Supplies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Next Month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458012"/>
                  </a:ext>
                </a:extLst>
              </a:tr>
              <a:tr h="502351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GSTR-2 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Inward Supplies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15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Next Month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7672383"/>
                  </a:ext>
                </a:extLst>
              </a:tr>
              <a:tr h="516305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GSTR-3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Main</a:t>
                      </a:r>
                      <a:r>
                        <a:rPr lang="en-US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Return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20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</a:t>
                      </a:r>
                      <a:r>
                        <a:rPr 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Next Month</a:t>
                      </a: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000952"/>
                  </a:ext>
                </a:extLst>
              </a:tr>
              <a:tr h="474443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GSTR-6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Input Service Distributor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13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</a:t>
                      </a:r>
                      <a:r>
                        <a:rPr 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Next Month</a:t>
                      </a: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238126"/>
                  </a:ext>
                </a:extLst>
              </a:tr>
              <a:tr h="446535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GSTR-7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TDS Return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</a:t>
                      </a:r>
                      <a:r>
                        <a:rPr lang="en-US" baseline="30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</a:t>
                      </a: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of </a:t>
                      </a:r>
                      <a:r>
                        <a:rPr 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Next Month</a:t>
                      </a:r>
                      <a:endParaRPr lang="en-US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2583328"/>
                  </a:ext>
                </a:extLst>
              </a:tr>
              <a:tr h="488397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GSTR-8</a:t>
                      </a: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Annual Return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31</a:t>
                      </a:r>
                      <a:r>
                        <a:rPr lang="en-US" baseline="300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st</a:t>
                      </a:r>
                      <a:r>
                        <a:rPr lang="en-US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December following F.Y.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7918630"/>
                  </a:ext>
                </a:extLst>
              </a:tr>
              <a:tr h="620833"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61</a:t>
                      </a:r>
                      <a:endParaRPr lang="en-US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90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88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872039" y="6237288"/>
            <a:ext cx="227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>
                <a:hlinkClick r:id="rId2"/>
              </a:rPr>
              <a:t>Powerpoint Templates</a:t>
            </a:r>
            <a:endParaRPr lang="fr-FR" altLang="en-US"/>
          </a:p>
        </p:txBody>
      </p:sp>
      <p:pic>
        <p:nvPicPr>
          <p:cNvPr id="2059" name="Picture 11" descr="ImdesImfdsnizeage1fdsnlaopag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330580" y="1455071"/>
            <a:ext cx="977543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 IMPORTANT PROVISIONS</a:t>
            </a:r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929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9572" y="-257878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 IMPORTANT PROVISIONS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  <a:prstGeom prst="roundRect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prstGeom prst="roundRect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3D11B78B-7584-4080-BE2B-168B9AEEC979}" type="slidenum">
              <a:rPr lang="en-US" smtClean="0"/>
              <a:t>19</a:t>
            </a:fld>
            <a:endParaRPr lang="en-US" dirty="0"/>
          </a:p>
        </p:txBody>
      </p:sp>
      <p:sp>
        <p:nvSpPr>
          <p:cNvPr id="27" name="Round Diagonal Corner Rectangle 26"/>
          <p:cNvSpPr/>
          <p:nvPr/>
        </p:nvSpPr>
        <p:spPr>
          <a:xfrm>
            <a:off x="578757" y="886131"/>
            <a:ext cx="1669145" cy="2020841"/>
          </a:xfrm>
          <a:prstGeom prst="round2Diag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GST Compliance rating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[S. 138]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Round Diagonal Corner Rectangle 27"/>
          <p:cNvSpPr/>
          <p:nvPr/>
        </p:nvSpPr>
        <p:spPr>
          <a:xfrm>
            <a:off x="2510971" y="886131"/>
            <a:ext cx="9289144" cy="2020841"/>
          </a:xfrm>
          <a:prstGeom prst="round2Diag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Rating to each dealer on scale on 1 to 10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Possible trigger points for blacklisting- Continuous return non filers, short reporting of turnover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Profile of blacklisted dealers to be published in public domain</a:t>
            </a:r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Advantages of blacklisting</a:t>
            </a:r>
            <a:endParaRPr lang="en-US" dirty="0" smtClean="0"/>
          </a:p>
        </p:txBody>
      </p:sp>
      <p:sp>
        <p:nvSpPr>
          <p:cNvPr id="16" name="Round Diagonal Corner Rectangle 15"/>
          <p:cNvSpPr/>
          <p:nvPr/>
        </p:nvSpPr>
        <p:spPr>
          <a:xfrm>
            <a:off x="578757" y="3118336"/>
            <a:ext cx="1669145" cy="1072959"/>
          </a:xfrm>
          <a:prstGeom prst="round2Diag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Burden of Proof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S. 145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ound Diagonal Corner Rectangle 16"/>
          <p:cNvSpPr/>
          <p:nvPr/>
        </p:nvSpPr>
        <p:spPr>
          <a:xfrm>
            <a:off x="2510971" y="3104011"/>
            <a:ext cx="9274630" cy="1087284"/>
          </a:xfrm>
          <a:prstGeom prst="round2Diag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Burden of proof is on person who is claiming the ITC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8" name="Round Diagonal Corner Rectangle 17"/>
          <p:cNvSpPr/>
          <p:nvPr/>
        </p:nvSpPr>
        <p:spPr>
          <a:xfrm>
            <a:off x="564243" y="4388335"/>
            <a:ext cx="1669145" cy="1655550"/>
          </a:xfrm>
          <a:prstGeom prst="round2Diag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Anti profiteering measure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S. 163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ound Diagonal Corner Rectangle 18"/>
          <p:cNvSpPr/>
          <p:nvPr/>
        </p:nvSpPr>
        <p:spPr>
          <a:xfrm>
            <a:off x="2496457" y="4388335"/>
            <a:ext cx="9289144" cy="1655550"/>
          </a:xfrm>
          <a:prstGeom prst="round2Diag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There should be reduction in prices on account of reduction of tax rate/ seamless credit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Imposition of penalty as may be prescribed in case on non compliance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How to control, method, complications, more power to bureaucracy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197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872039" y="6237288"/>
            <a:ext cx="227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>
                <a:hlinkClick r:id="rId2"/>
              </a:rPr>
              <a:t>Powerpoint Templates</a:t>
            </a:r>
            <a:endParaRPr lang="fr-FR" altLang="en-US"/>
          </a:p>
        </p:txBody>
      </p:sp>
      <p:pic>
        <p:nvPicPr>
          <p:cNvPr id="2059" name="Picture 11" descr="ImdesImfdsnizeage1fdsnlaopag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19266" y="918042"/>
            <a:ext cx="561403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OVERVIEW OF GST</a:t>
            </a:r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endParaRPr lang="fr-FR" altLang="en-US" sz="2800" b="1" i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36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872039" y="6237288"/>
            <a:ext cx="227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>
                <a:hlinkClick r:id="rId2"/>
              </a:rPr>
              <a:t>Powerpoint Templates</a:t>
            </a:r>
            <a:endParaRPr lang="fr-FR" altLang="en-US"/>
          </a:p>
        </p:txBody>
      </p:sp>
      <p:pic>
        <p:nvPicPr>
          <p:cNvPr id="2059" name="Picture 11" descr="ImdesImfdsnizeage1fdsnlaopag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122942" y="1603189"/>
            <a:ext cx="359746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 sz="4000" b="1" dirty="0" smtClean="0">
                <a:solidFill>
                  <a:schemeClr val="tx2"/>
                </a:solidFill>
                <a:latin typeface="Verdana" panose="020B0604030504040204" pitchFamily="34" charset="0"/>
              </a:rPr>
              <a:t>THANK YOU</a:t>
            </a:r>
            <a:endParaRPr lang="fr-FR" altLang="en-US" sz="2800" i="1" dirty="0">
              <a:solidFill>
                <a:srgbClr val="0C7C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48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033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GST ROADMAP- APRIL 2017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722509" y="1930827"/>
            <a:ext cx="10587062" cy="10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oval" w="med" len="med"/>
            <a:tailEnd type="triangle" w="sm" len="sm"/>
          </a:ln>
        </p:spPr>
        <p:txBody>
          <a:bodyPr/>
          <a:lstStyle/>
          <a:p>
            <a:endParaRPr lang="en-GB" sz="140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22509" y="2730859"/>
            <a:ext cx="1185277" cy="1824526"/>
          </a:xfrm>
          <a:prstGeom prst="round2Diag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610" tIns="54610" rIns="54610" bIns="54610">
            <a:noAutofit/>
          </a:bodyPr>
          <a:lstStyle/>
          <a:p>
            <a:pPr marL="142875" lvl="2" indent="-142875" algn="ctr">
              <a:spcBef>
                <a:spcPts val="600"/>
              </a:spcBef>
              <a:buClr>
                <a:srgbClr val="97989A"/>
              </a:buClr>
              <a:buFont typeface="Arial" pitchFamily="34" charset="0"/>
              <a:buChar char="■"/>
              <a:defRPr/>
            </a:pPr>
            <a:endParaRPr lang="en-GB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defRPr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Model GST Law Published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83841" y="1478192"/>
            <a:ext cx="790568" cy="30776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lIns="91423" tIns="45712" rIns="91423" bIns="45712" anchor="b">
            <a:spAutoFit/>
          </a:bodyPr>
          <a:lstStyle/>
          <a:p>
            <a:pPr algn="ctr" defTabSz="762000" eaLnBrk="0" hangingPunct="0"/>
            <a:r>
              <a:rPr lang="en-GB" sz="1400" b="1" dirty="0" smtClean="0">
                <a:solidFill>
                  <a:srgbClr val="00B0F0"/>
                </a:solidFill>
                <a:latin typeface="Arial"/>
              </a:rPr>
              <a:t>July 16</a:t>
            </a:r>
            <a:endParaRPr lang="en-GB" sz="1400" b="1" dirty="0">
              <a:solidFill>
                <a:srgbClr val="00B0F0"/>
              </a:solidFill>
              <a:latin typeface="Arial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355995" y="1951687"/>
            <a:ext cx="0" cy="427038"/>
          </a:xfrm>
          <a:prstGeom prst="line">
            <a:avLst/>
          </a:prstGeom>
          <a:noFill/>
          <a:ln w="6350">
            <a:solidFill>
              <a:srgbClr val="00B0F0"/>
            </a:solidFill>
            <a:prstDash val="dash"/>
            <a:round/>
            <a:headEnd type="oval" w="sm" len="sm"/>
            <a:tailEnd type="none" w="sm" len="sm"/>
          </a:ln>
        </p:spPr>
        <p:txBody>
          <a:bodyPr lIns="126000" tIns="46800" rIns="90000" bIns="46800">
            <a:spAutoFit/>
          </a:bodyPr>
          <a:lstStyle/>
          <a:p>
            <a:endParaRPr lang="en-GB" sz="14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266288" y="4000957"/>
            <a:ext cx="1480885" cy="1794644"/>
          </a:xfrm>
          <a:prstGeom prst="round2Diag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610" tIns="54610" rIns="54610" bIns="54610">
            <a:noAutofit/>
          </a:bodyPr>
          <a:lstStyle/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GST Constitutional Bill passed in Parliament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645715" y="1478192"/>
            <a:ext cx="780949" cy="30776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lIns="91423" tIns="45712" rIns="91423" bIns="45712" anchor="b">
            <a:spAutoFit/>
          </a:bodyPr>
          <a:lstStyle/>
          <a:p>
            <a:pPr algn="ctr" defTabSz="762000" eaLnBrk="0" hangingPunct="0"/>
            <a:r>
              <a:rPr lang="en-GB" sz="1400" b="1" dirty="0" smtClean="0">
                <a:solidFill>
                  <a:srgbClr val="00B0F0"/>
                </a:solidFill>
                <a:latin typeface="Arial"/>
              </a:rPr>
              <a:t>Aug 16</a:t>
            </a:r>
            <a:endParaRPr lang="en-GB" sz="1400" b="1" dirty="0">
              <a:solidFill>
                <a:srgbClr val="00B0F0"/>
              </a:solidFill>
              <a:latin typeface="Arial"/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 flipV="1">
            <a:off x="3036186" y="1951686"/>
            <a:ext cx="21979" cy="1648729"/>
          </a:xfrm>
          <a:prstGeom prst="line">
            <a:avLst/>
          </a:prstGeom>
          <a:noFill/>
          <a:ln w="6350">
            <a:solidFill>
              <a:srgbClr val="00B0F0"/>
            </a:solidFill>
            <a:prstDash val="dash"/>
            <a:round/>
            <a:headEnd type="oval" w="sm" len="sm"/>
            <a:tailEnd type="none" w="sm" len="sm"/>
          </a:ln>
        </p:spPr>
        <p:txBody>
          <a:bodyPr wrap="square" lIns="126000" tIns="46800" rIns="90000" bIns="46800">
            <a:spAutoFit/>
          </a:bodyPr>
          <a:lstStyle/>
          <a:p>
            <a:endParaRPr lang="en-GB" sz="1400"/>
          </a:p>
        </p:txBody>
      </p:sp>
      <p:sp>
        <p:nvSpPr>
          <p:cNvPr id="14" name="Round Diagonal Corner Rectangle 13"/>
          <p:cNvSpPr>
            <a:spLocks noChangeArrowheads="1"/>
          </p:cNvSpPr>
          <p:nvPr/>
        </p:nvSpPr>
        <p:spPr bwMode="auto">
          <a:xfrm>
            <a:off x="4311582" y="2751893"/>
            <a:ext cx="1427340" cy="1803492"/>
          </a:xfrm>
          <a:prstGeom prst="round2Diag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610" tIns="54610" rIns="54610" bIns="54610">
            <a:noAutofit/>
          </a:bodyPr>
          <a:lstStyle/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Constitutional Bill ratified by states &amp; President</a:t>
            </a: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+</a:t>
            </a: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GST Council formed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609637" y="1468681"/>
            <a:ext cx="821024" cy="30776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lIns="91423" tIns="45712" rIns="91423" bIns="45712" anchor="b">
            <a:spAutoFit/>
          </a:bodyPr>
          <a:lstStyle/>
          <a:p>
            <a:pPr algn="ctr" defTabSz="762000" eaLnBrk="0" hangingPunct="0"/>
            <a:r>
              <a:rPr lang="en-GB" sz="1400" b="1" dirty="0" smtClean="0">
                <a:solidFill>
                  <a:srgbClr val="00B0F0"/>
                </a:solidFill>
                <a:latin typeface="Arial"/>
              </a:rPr>
              <a:t>Sept 16</a:t>
            </a:r>
            <a:endParaRPr lang="en-GB" sz="1400" b="1" dirty="0">
              <a:solidFill>
                <a:srgbClr val="00B0F0"/>
              </a:solidFill>
              <a:latin typeface="Arial"/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V="1">
            <a:off x="5019353" y="1942176"/>
            <a:ext cx="0" cy="427038"/>
          </a:xfrm>
          <a:prstGeom prst="line">
            <a:avLst/>
          </a:prstGeom>
          <a:noFill/>
          <a:ln w="6350">
            <a:solidFill>
              <a:srgbClr val="00B0F0"/>
            </a:solidFill>
            <a:prstDash val="dash"/>
            <a:round/>
            <a:headEnd type="oval" w="sm" len="sm"/>
            <a:tailEnd type="none" w="sm" len="sm"/>
          </a:ln>
        </p:spPr>
        <p:txBody>
          <a:bodyPr lIns="126000" tIns="46800" rIns="90000" bIns="46800">
            <a:spAutoFit/>
          </a:bodyPr>
          <a:lstStyle/>
          <a:p>
            <a:endParaRPr lang="en-GB" sz="1400"/>
          </a:p>
        </p:txBody>
      </p:sp>
      <p:sp>
        <p:nvSpPr>
          <p:cNvPr id="23" name="Oval 39"/>
          <p:cNvSpPr>
            <a:spLocks noChangeArrowheads="1"/>
          </p:cNvSpPr>
          <p:nvPr/>
        </p:nvSpPr>
        <p:spPr bwMode="auto">
          <a:xfrm>
            <a:off x="1286145" y="2323162"/>
            <a:ext cx="139700" cy="139700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762000" eaLnBrk="0" hangingPunct="0"/>
            <a:endParaRPr lang="en-GB" sz="1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4" name="Oval 40"/>
          <p:cNvSpPr>
            <a:spLocks noChangeArrowheads="1"/>
          </p:cNvSpPr>
          <p:nvPr/>
        </p:nvSpPr>
        <p:spPr bwMode="auto">
          <a:xfrm>
            <a:off x="2966337" y="3600416"/>
            <a:ext cx="139700" cy="139700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762000" eaLnBrk="0" hangingPunct="0"/>
            <a:endParaRPr lang="en-GB" sz="1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5" name="Oval 41"/>
          <p:cNvSpPr>
            <a:spLocks noChangeArrowheads="1"/>
          </p:cNvSpPr>
          <p:nvPr/>
        </p:nvSpPr>
        <p:spPr bwMode="auto">
          <a:xfrm>
            <a:off x="4953462" y="2313651"/>
            <a:ext cx="139700" cy="139700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762000" eaLnBrk="0" hangingPunct="0"/>
            <a:endParaRPr lang="en-GB" sz="1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6303331" y="3971075"/>
            <a:ext cx="1287640" cy="1824526"/>
          </a:xfrm>
          <a:prstGeom prst="round2Diag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610" tIns="54610" rIns="54610" bIns="54610">
            <a:noAutofit/>
          </a:bodyPr>
          <a:lstStyle/>
          <a:p>
            <a:pPr marL="142875" lvl="2" indent="-142875" algn="ctr">
              <a:spcBef>
                <a:spcPts val="600"/>
              </a:spcBef>
              <a:buClr>
                <a:srgbClr val="97989A"/>
              </a:buClr>
              <a:buFont typeface="Arial" pitchFamily="34" charset="0"/>
              <a:buChar char="■"/>
              <a:defRPr/>
            </a:pPr>
            <a:endParaRPr lang="en-GB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defRPr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Draft GST Rules Published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6558686" y="1446426"/>
            <a:ext cx="821024" cy="30776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lIns="91423" tIns="45712" rIns="91423" bIns="45712" anchor="b">
            <a:spAutoFit/>
          </a:bodyPr>
          <a:lstStyle/>
          <a:p>
            <a:pPr algn="ctr" defTabSz="762000" eaLnBrk="0" hangingPunct="0"/>
            <a:r>
              <a:rPr lang="en-GB" sz="1400" dirty="0" smtClean="0">
                <a:solidFill>
                  <a:srgbClr val="00B0F0"/>
                </a:solidFill>
                <a:latin typeface="Arial"/>
              </a:rPr>
              <a:t>Sept 16</a:t>
            </a:r>
            <a:endParaRPr lang="en-GB" sz="1400" dirty="0">
              <a:solidFill>
                <a:srgbClr val="00B0F0"/>
              </a:solidFill>
              <a:latin typeface="Arial"/>
            </a:endParaRPr>
          </a:p>
        </p:txBody>
      </p:sp>
      <p:sp>
        <p:nvSpPr>
          <p:cNvPr id="28" name="Line 8"/>
          <p:cNvSpPr>
            <a:spLocks noChangeShapeType="1"/>
          </p:cNvSpPr>
          <p:nvPr/>
        </p:nvSpPr>
        <p:spPr bwMode="auto">
          <a:xfrm flipH="1" flipV="1">
            <a:off x="6965820" y="2093802"/>
            <a:ext cx="14722" cy="1646313"/>
          </a:xfrm>
          <a:prstGeom prst="line">
            <a:avLst/>
          </a:prstGeom>
          <a:noFill/>
          <a:ln w="6350">
            <a:solidFill>
              <a:srgbClr val="00B0F0"/>
            </a:solidFill>
            <a:prstDash val="dash"/>
            <a:round/>
            <a:headEnd type="oval" w="sm" len="sm"/>
            <a:tailEnd type="none" w="sm" len="sm"/>
          </a:ln>
        </p:spPr>
        <p:txBody>
          <a:bodyPr wrap="square" lIns="126000" tIns="46800" rIns="90000" bIns="46800">
            <a:spAutoFit/>
          </a:bodyPr>
          <a:lstStyle/>
          <a:p>
            <a:endParaRPr lang="en-GB" sz="1400"/>
          </a:p>
        </p:txBody>
      </p:sp>
      <p:sp>
        <p:nvSpPr>
          <p:cNvPr id="32" name="Oval 39"/>
          <p:cNvSpPr>
            <a:spLocks noChangeArrowheads="1"/>
          </p:cNvSpPr>
          <p:nvPr/>
        </p:nvSpPr>
        <p:spPr bwMode="auto">
          <a:xfrm>
            <a:off x="6906936" y="3842769"/>
            <a:ext cx="139700" cy="139700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762000" eaLnBrk="0" hangingPunct="0"/>
            <a:endParaRPr lang="en-GB" sz="1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36" name="Round Diagonal Corner Rectangle 35"/>
          <p:cNvSpPr>
            <a:spLocks noChangeArrowheads="1"/>
          </p:cNvSpPr>
          <p:nvPr/>
        </p:nvSpPr>
        <p:spPr bwMode="auto">
          <a:xfrm>
            <a:off x="8180300" y="2761404"/>
            <a:ext cx="1427340" cy="1803492"/>
          </a:xfrm>
          <a:prstGeom prst="round2Diag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610" tIns="54610" rIns="54610" bIns="54610">
            <a:noAutofit/>
          </a:bodyPr>
          <a:lstStyle/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endParaRPr lang="en-US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Revised Model GST Law published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buSzPct val="85000"/>
              <a:tabLst>
                <a:tab pos="1590675" algn="l"/>
                <a:tab pos="2047875" algn="r"/>
              </a:tabLst>
              <a:defRPr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8503201" y="1478192"/>
            <a:ext cx="771332" cy="30776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lIns="91423" tIns="45712" rIns="91423" bIns="45712" anchor="b">
            <a:spAutoFit/>
          </a:bodyPr>
          <a:lstStyle/>
          <a:p>
            <a:pPr algn="ctr" defTabSz="762000" eaLnBrk="0" hangingPunct="0"/>
            <a:r>
              <a:rPr lang="en-GB" sz="1400" b="1" dirty="0" smtClean="0">
                <a:solidFill>
                  <a:srgbClr val="00B0F0"/>
                </a:solidFill>
                <a:latin typeface="Arial"/>
              </a:rPr>
              <a:t>Nov 16</a:t>
            </a:r>
            <a:endParaRPr lang="en-GB" sz="1400" b="1" dirty="0">
              <a:solidFill>
                <a:srgbClr val="00B0F0"/>
              </a:solidFill>
              <a:latin typeface="Arial"/>
            </a:endParaRPr>
          </a:p>
        </p:txBody>
      </p:sp>
      <p:sp>
        <p:nvSpPr>
          <p:cNvPr id="40" name="Line 16"/>
          <p:cNvSpPr>
            <a:spLocks noChangeShapeType="1"/>
          </p:cNvSpPr>
          <p:nvPr/>
        </p:nvSpPr>
        <p:spPr bwMode="auto">
          <a:xfrm flipV="1">
            <a:off x="8888071" y="1951687"/>
            <a:ext cx="0" cy="427038"/>
          </a:xfrm>
          <a:prstGeom prst="line">
            <a:avLst/>
          </a:prstGeom>
          <a:noFill/>
          <a:ln w="6350">
            <a:solidFill>
              <a:srgbClr val="00B0F0"/>
            </a:solidFill>
            <a:prstDash val="dash"/>
            <a:round/>
            <a:headEnd type="oval" w="sm" len="sm"/>
            <a:tailEnd type="none" w="sm" len="sm"/>
          </a:ln>
        </p:spPr>
        <p:txBody>
          <a:bodyPr lIns="126000" tIns="46800" rIns="90000" bIns="46800">
            <a:spAutoFit/>
          </a:bodyPr>
          <a:lstStyle/>
          <a:p>
            <a:endParaRPr lang="en-GB" sz="1400"/>
          </a:p>
        </p:txBody>
      </p:sp>
      <p:sp>
        <p:nvSpPr>
          <p:cNvPr id="41" name="Oval 41"/>
          <p:cNvSpPr>
            <a:spLocks noChangeArrowheads="1"/>
          </p:cNvSpPr>
          <p:nvPr/>
        </p:nvSpPr>
        <p:spPr bwMode="auto">
          <a:xfrm>
            <a:off x="8822180" y="2323162"/>
            <a:ext cx="139700" cy="139700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762000" eaLnBrk="0" hangingPunct="0"/>
            <a:endParaRPr lang="en-GB" sz="14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0065264" y="3974810"/>
            <a:ext cx="1287640" cy="1824526"/>
          </a:xfrm>
          <a:prstGeom prst="round2DiagRect">
            <a:avLst/>
          </a:prstGeom>
          <a:ln>
            <a:solidFill>
              <a:srgbClr val="00B0F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4610" tIns="54610" rIns="54610" bIns="54610">
            <a:noAutofit/>
          </a:bodyPr>
          <a:lstStyle/>
          <a:p>
            <a:pPr marL="142875" lvl="2" indent="-142875" algn="ctr">
              <a:spcBef>
                <a:spcPts val="600"/>
              </a:spcBef>
              <a:buClr>
                <a:srgbClr val="97989A"/>
              </a:buClr>
              <a:buFont typeface="Arial" pitchFamily="34" charset="0"/>
              <a:buChar char="■"/>
              <a:defRPr/>
            </a:pPr>
            <a:endParaRPr lang="en-GB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  <a:p>
            <a:pPr marL="0" lvl="2" algn="ctr">
              <a:spcBef>
                <a:spcPts val="600"/>
              </a:spcBef>
              <a:buClr>
                <a:srgbClr val="97989A"/>
              </a:buClr>
              <a:defRPr/>
            </a:pP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Arial" pitchFamily="34" charset="0"/>
              </a:rPr>
              <a:t>GST laws passed by Council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0360695" y="1450161"/>
            <a:ext cx="740874" cy="30776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lIns="91423" tIns="45712" rIns="91423" bIns="45712" anchor="b">
            <a:spAutoFit/>
          </a:bodyPr>
          <a:lstStyle/>
          <a:p>
            <a:pPr algn="ctr" defTabSz="762000" eaLnBrk="0" hangingPunct="0"/>
            <a:r>
              <a:rPr lang="en-GB" sz="1400" dirty="0" smtClean="0">
                <a:solidFill>
                  <a:srgbClr val="00B0F0"/>
                </a:solidFill>
                <a:latin typeface="Arial"/>
              </a:rPr>
              <a:t>Mar 17</a:t>
            </a:r>
            <a:endParaRPr lang="en-GB" sz="1400" dirty="0">
              <a:solidFill>
                <a:srgbClr val="00B0F0"/>
              </a:solidFill>
              <a:latin typeface="Arial"/>
            </a:endParaRPr>
          </a:p>
        </p:txBody>
      </p:sp>
      <p:sp>
        <p:nvSpPr>
          <p:cNvPr id="44" name="Line 8"/>
          <p:cNvSpPr>
            <a:spLocks noChangeShapeType="1"/>
          </p:cNvSpPr>
          <p:nvPr/>
        </p:nvSpPr>
        <p:spPr bwMode="auto">
          <a:xfrm flipH="1" flipV="1">
            <a:off x="10727753" y="2097537"/>
            <a:ext cx="14722" cy="1646313"/>
          </a:xfrm>
          <a:prstGeom prst="line">
            <a:avLst/>
          </a:prstGeom>
          <a:noFill/>
          <a:ln w="6350">
            <a:solidFill>
              <a:srgbClr val="00B0F0"/>
            </a:solidFill>
            <a:prstDash val="dash"/>
            <a:round/>
            <a:headEnd type="oval" w="sm" len="sm"/>
            <a:tailEnd type="none" w="sm" len="sm"/>
          </a:ln>
        </p:spPr>
        <p:txBody>
          <a:bodyPr wrap="square" lIns="126000" tIns="46800" rIns="90000" bIns="46800">
            <a:spAutoFit/>
          </a:bodyPr>
          <a:lstStyle/>
          <a:p>
            <a:endParaRPr lang="en-GB" sz="1400"/>
          </a:p>
        </p:txBody>
      </p:sp>
      <p:sp>
        <p:nvSpPr>
          <p:cNvPr id="45" name="Oval 39"/>
          <p:cNvSpPr>
            <a:spLocks noChangeArrowheads="1"/>
          </p:cNvSpPr>
          <p:nvPr/>
        </p:nvSpPr>
        <p:spPr bwMode="auto">
          <a:xfrm>
            <a:off x="10668869" y="3846504"/>
            <a:ext cx="139700" cy="139700"/>
          </a:xfrm>
          <a:prstGeom prst="ellipse">
            <a:avLst/>
          </a:prstGeom>
          <a:solidFill>
            <a:srgbClr val="00B0F0"/>
          </a:solidFill>
          <a:ln w="635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762000" eaLnBrk="0" hangingPunct="0"/>
            <a:endParaRPr lang="en-GB" sz="1400" b="1" dirty="0">
              <a:solidFill>
                <a:schemeClr val="bg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0838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0331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GST COUNCIL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79456129"/>
              </p:ext>
            </p:extLst>
          </p:nvPr>
        </p:nvGraphicFramePr>
        <p:xfrm>
          <a:off x="709385" y="60331"/>
          <a:ext cx="11120349" cy="5663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1B78B-7584-4080-BE2B-168B9AEEC97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9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033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GST?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" name="Group 6"/>
          <p:cNvGrpSpPr/>
          <p:nvPr/>
        </p:nvGrpSpPr>
        <p:grpSpPr>
          <a:xfrm>
            <a:off x="1001483" y="1343142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6" name="Chevron 5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8" name="Round Same Side Corner Rectangle 7"/>
          <p:cNvSpPr/>
          <p:nvPr/>
        </p:nvSpPr>
        <p:spPr>
          <a:xfrm>
            <a:off x="1872343" y="1215570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Comprehensive tax on supply of goods + services</a:t>
            </a:r>
            <a:endParaRPr lang="en-IN" sz="1600" i="1" dirty="0" smtClean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9" name="Group 11"/>
          <p:cNvGrpSpPr/>
          <p:nvPr/>
        </p:nvGrpSpPr>
        <p:grpSpPr>
          <a:xfrm>
            <a:off x="1001483" y="2327003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10" name="Chevron 9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12" name="Round Same Side Corner Rectangle 11"/>
          <p:cNvSpPr/>
          <p:nvPr/>
        </p:nvSpPr>
        <p:spPr>
          <a:xfrm>
            <a:off x="1872343" y="2214671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Destination/ consumption based tax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3" name="Group 15"/>
          <p:cNvGrpSpPr/>
          <p:nvPr/>
        </p:nvGrpSpPr>
        <p:grpSpPr>
          <a:xfrm>
            <a:off x="1001483" y="3299004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14" name="Chevron 13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16" name="Round Same Side Corner Rectangle 15"/>
          <p:cNvSpPr/>
          <p:nvPr/>
        </p:nvSpPr>
        <p:spPr>
          <a:xfrm>
            <a:off x="1872343" y="3201912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Indian GST- </a:t>
            </a:r>
            <a:r>
              <a:rPr lang="en-US" sz="1600" b="1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Dual Model-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CGST + SGST  or (IGST-Inter-state transaction)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7" name="Group 19"/>
          <p:cNvGrpSpPr/>
          <p:nvPr/>
        </p:nvGrpSpPr>
        <p:grpSpPr>
          <a:xfrm>
            <a:off x="1001483" y="4270342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18" name="Chevron 17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20" name="Round Same Side Corner Rectangle 19"/>
          <p:cNvSpPr/>
          <p:nvPr/>
        </p:nvSpPr>
        <p:spPr>
          <a:xfrm>
            <a:off x="1872343" y="4188490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IGST- Inter state supply, stock transfers, imports, exports of goods &amp; services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1" name="Group 24"/>
          <p:cNvGrpSpPr/>
          <p:nvPr/>
        </p:nvGrpSpPr>
        <p:grpSpPr>
          <a:xfrm>
            <a:off x="1001483" y="5293931"/>
            <a:ext cx="540000" cy="720000"/>
            <a:chOff x="0" y="602"/>
            <a:chExt cx="788988" cy="1127124"/>
          </a:xfrm>
          <a:solidFill>
            <a:srgbClr val="00B0F0"/>
          </a:solidFill>
        </p:grpSpPr>
        <p:sp>
          <p:nvSpPr>
            <p:cNvPr id="22" name="Chevron 21"/>
            <p:cNvSpPr/>
            <p:nvPr/>
          </p:nvSpPr>
          <p:spPr>
            <a:xfrm rot="5400000">
              <a:off x="-169068" y="169670"/>
              <a:ext cx="1127124" cy="788987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Chevron 4"/>
            <p:cNvSpPr/>
            <p:nvPr/>
          </p:nvSpPr>
          <p:spPr>
            <a:xfrm>
              <a:off x="1" y="395096"/>
              <a:ext cx="788987" cy="338137"/>
            </a:xfrm>
            <a:prstGeom prst="rect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605" tIns="14605" rIns="14605" bIns="14605" numCol="1" spcCol="1270" anchor="ctr" anchorCtr="0">
              <a:noAutofit/>
            </a:bodyPr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IN" dirty="0">
                <a:solidFill>
                  <a:srgbClr val="FFFFFF"/>
                </a:solidFill>
              </a:endParaRPr>
            </a:p>
          </p:txBody>
        </p:sp>
      </p:grpSp>
      <p:sp>
        <p:nvSpPr>
          <p:cNvPr id="24" name="Round Same Side Corner Rectangle 23"/>
          <p:cNvSpPr/>
          <p:nvPr/>
        </p:nvSpPr>
        <p:spPr>
          <a:xfrm>
            <a:off x="1872343" y="5227319"/>
            <a:ext cx="8926286" cy="720000"/>
          </a:xfrm>
          <a:prstGeom prst="round2SameRect">
            <a:avLst/>
          </a:prstGeom>
          <a:ln w="19050">
            <a:solidFill>
              <a:srgbClr val="00B0F0"/>
            </a:solidFill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anchor="ctr" anchorCtr="0"/>
          <a:lstStyle/>
          <a:p>
            <a:pPr fontAlgn="base"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</a:t>
            </a:r>
            <a:r>
              <a:rPr lang="en-US" sz="16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Fungibility</a:t>
            </a: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en-US" sz="16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Credits. No Overlapping of tax</a:t>
            </a:r>
            <a:endParaRPr lang="en-IN" sz="16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85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9572" y="-127815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TAXES TO BE SUBSUMED &amp; NOT TO BE SUBSUMED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  <a:prstGeom prst="roundRect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prstGeom prst="roundRect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3D11B78B-7584-4080-BE2B-168B9AEEC97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1" name="Round Diagonal Corner Rectangle 20"/>
          <p:cNvSpPr/>
          <p:nvPr/>
        </p:nvSpPr>
        <p:spPr>
          <a:xfrm>
            <a:off x="10322895" y="2918948"/>
            <a:ext cx="1395667" cy="545347"/>
          </a:xfrm>
          <a:prstGeom prst="round2DiagRect">
            <a:avLst/>
          </a:prstGeom>
          <a:ln w="19050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Luxury/ Entertainment Tax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300022" y="2223312"/>
            <a:ext cx="1822762" cy="733355"/>
          </a:xfrm>
          <a:prstGeom prst="roundRect">
            <a:avLst/>
          </a:prstGeom>
          <a:solidFill>
            <a:srgbClr val="7030A0"/>
          </a:solidFill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GST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8" name="Round Diagonal Corner Rectangle 27"/>
          <p:cNvSpPr/>
          <p:nvPr/>
        </p:nvSpPr>
        <p:spPr>
          <a:xfrm>
            <a:off x="525018" y="1767399"/>
            <a:ext cx="1576301" cy="545347"/>
          </a:xfrm>
          <a:prstGeom prst="round2DiagRect">
            <a:avLst/>
          </a:prstGeom>
          <a:ln w="19050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Customs Duty- CVD/ SAD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Round Diagonal Corner Rectangle 86"/>
          <p:cNvSpPr/>
          <p:nvPr/>
        </p:nvSpPr>
        <p:spPr>
          <a:xfrm>
            <a:off x="8471843" y="1809374"/>
            <a:ext cx="1395667" cy="545347"/>
          </a:xfrm>
          <a:prstGeom prst="round2DiagRect">
            <a:avLst/>
          </a:prstGeom>
          <a:ln w="19050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State VAT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8" name="Round Diagonal Corner Rectangle 87"/>
          <p:cNvSpPr/>
          <p:nvPr/>
        </p:nvSpPr>
        <p:spPr>
          <a:xfrm>
            <a:off x="10322895" y="1828201"/>
            <a:ext cx="1395667" cy="545347"/>
          </a:xfrm>
          <a:prstGeom prst="round2DiagRect">
            <a:avLst/>
          </a:prstGeom>
          <a:ln w="19050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Entry Tax/ Purchase Tax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9" name="Round Diagonal Corner Rectangle 88"/>
          <p:cNvSpPr/>
          <p:nvPr/>
        </p:nvSpPr>
        <p:spPr>
          <a:xfrm>
            <a:off x="8480540" y="2956667"/>
            <a:ext cx="1459542" cy="545347"/>
          </a:xfrm>
          <a:prstGeom prst="round2DiagRect">
            <a:avLst/>
          </a:prstGeom>
          <a:ln w="19050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Octroi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 LBT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Round Diagonal Corner Rectangle 39"/>
          <p:cNvSpPr/>
          <p:nvPr/>
        </p:nvSpPr>
        <p:spPr>
          <a:xfrm>
            <a:off x="2510794" y="2874029"/>
            <a:ext cx="1576301" cy="545347"/>
          </a:xfrm>
          <a:prstGeom prst="round2DiagRect">
            <a:avLst/>
          </a:prstGeom>
          <a:ln w="19050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Service Tax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Round Diagonal Corner Rectangle 40"/>
          <p:cNvSpPr/>
          <p:nvPr/>
        </p:nvSpPr>
        <p:spPr>
          <a:xfrm>
            <a:off x="2579739" y="1795664"/>
            <a:ext cx="1576301" cy="545347"/>
          </a:xfrm>
          <a:prstGeom prst="round2DiagRect">
            <a:avLst/>
          </a:prstGeom>
          <a:ln w="19050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Excise Duty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2" name="Round Diagonal Corner Rectangle 41"/>
          <p:cNvSpPr/>
          <p:nvPr/>
        </p:nvSpPr>
        <p:spPr>
          <a:xfrm>
            <a:off x="525017" y="2856565"/>
            <a:ext cx="1576301" cy="545347"/>
          </a:xfrm>
          <a:prstGeom prst="round2DiagRect">
            <a:avLst/>
          </a:prstGeom>
          <a:ln w="19050">
            <a:solidFill>
              <a:srgbClr val="00B0F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CST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310406" y="1126582"/>
            <a:ext cx="3878417" cy="351775"/>
          </a:xfrm>
          <a:prstGeom prst="round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Central Levy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8471842" y="1126582"/>
            <a:ext cx="3246719" cy="304855"/>
          </a:xfrm>
          <a:prstGeom prst="roundRect">
            <a:avLst/>
          </a:prstGeom>
          <a:solidFill>
            <a:srgbClr val="00B0F0"/>
          </a:solidFill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State Levy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2" name="Right Arrow 51"/>
          <p:cNvSpPr/>
          <p:nvPr/>
        </p:nvSpPr>
        <p:spPr>
          <a:xfrm>
            <a:off x="4442033" y="2359972"/>
            <a:ext cx="653142" cy="496593"/>
          </a:xfrm>
          <a:prstGeom prst="rightArrow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ight Arrow 59"/>
          <p:cNvSpPr/>
          <p:nvPr/>
        </p:nvSpPr>
        <p:spPr>
          <a:xfrm rot="10800000">
            <a:off x="7435889" y="2359971"/>
            <a:ext cx="653142" cy="496593"/>
          </a:xfrm>
          <a:prstGeom prst="rightArrow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 Diagonal Corner Rectangle 60"/>
          <p:cNvSpPr/>
          <p:nvPr/>
        </p:nvSpPr>
        <p:spPr>
          <a:xfrm>
            <a:off x="1525414" y="4506564"/>
            <a:ext cx="1585687" cy="662637"/>
          </a:xfrm>
          <a:prstGeom prst="round2DiagRect">
            <a:avLst/>
          </a:prstGeom>
          <a:ln w="19050">
            <a:solidFill>
              <a:srgbClr val="00B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Basic Customs Duty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2" name="Round Diagonal Corner Rectangle 61"/>
          <p:cNvSpPr/>
          <p:nvPr/>
        </p:nvSpPr>
        <p:spPr>
          <a:xfrm>
            <a:off x="8190540" y="4479738"/>
            <a:ext cx="1585687" cy="662637"/>
          </a:xfrm>
          <a:prstGeom prst="round2DiagRect">
            <a:avLst/>
          </a:prstGeom>
          <a:ln w="19050">
            <a:solidFill>
              <a:srgbClr val="00B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Stamp Duty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3" name="Round Diagonal Corner Rectangle 62"/>
          <p:cNvSpPr/>
          <p:nvPr/>
        </p:nvSpPr>
        <p:spPr>
          <a:xfrm>
            <a:off x="10140988" y="4479738"/>
            <a:ext cx="1585687" cy="662637"/>
          </a:xfrm>
          <a:prstGeom prst="round2DiagRect">
            <a:avLst/>
          </a:prstGeom>
          <a:ln w="19050">
            <a:solidFill>
              <a:srgbClr val="00B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Profession Tax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4" name="Round Diagonal Corner Rectangle 63"/>
          <p:cNvSpPr/>
          <p:nvPr/>
        </p:nvSpPr>
        <p:spPr>
          <a:xfrm>
            <a:off x="8211237" y="5485540"/>
            <a:ext cx="1585687" cy="662637"/>
          </a:xfrm>
          <a:prstGeom prst="round2DiagRect">
            <a:avLst/>
          </a:prstGeom>
          <a:ln w="19050">
            <a:solidFill>
              <a:srgbClr val="00B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Toll Tax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5" name="Round Diagonal Corner Rectangle 64"/>
          <p:cNvSpPr/>
          <p:nvPr/>
        </p:nvSpPr>
        <p:spPr>
          <a:xfrm>
            <a:off x="10140988" y="5485540"/>
            <a:ext cx="1585687" cy="662637"/>
          </a:xfrm>
          <a:prstGeom prst="round2DiagRect">
            <a:avLst/>
          </a:prstGeom>
          <a:ln w="19050">
            <a:solidFill>
              <a:srgbClr val="00B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Road Tax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6" name="Round Diagonal Corner Rectangle 65"/>
          <p:cNvSpPr/>
          <p:nvPr/>
        </p:nvSpPr>
        <p:spPr>
          <a:xfrm>
            <a:off x="6080074" y="4479738"/>
            <a:ext cx="1585687" cy="662637"/>
          </a:xfrm>
          <a:prstGeom prst="round2DiagRect">
            <a:avLst/>
          </a:prstGeom>
          <a:ln w="19050">
            <a:solidFill>
              <a:srgbClr val="00B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Tax on Electricity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7" name="Round Diagonal Corner Rectangle 66"/>
          <p:cNvSpPr/>
          <p:nvPr/>
        </p:nvSpPr>
        <p:spPr>
          <a:xfrm>
            <a:off x="6096000" y="5495893"/>
            <a:ext cx="1585687" cy="662637"/>
          </a:xfrm>
          <a:prstGeom prst="round2DiagRect">
            <a:avLst/>
          </a:prstGeom>
          <a:ln w="19050">
            <a:solidFill>
              <a:srgbClr val="00B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Lottery, Betting &amp; Gambling Tax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8" name="Round Diagonal Corner Rectangle 67"/>
          <p:cNvSpPr/>
          <p:nvPr/>
        </p:nvSpPr>
        <p:spPr>
          <a:xfrm>
            <a:off x="1594358" y="5654647"/>
            <a:ext cx="1585687" cy="662637"/>
          </a:xfrm>
          <a:prstGeom prst="round2DiagRect">
            <a:avLst/>
          </a:prstGeom>
          <a:ln w="19050">
            <a:solidFill>
              <a:srgbClr val="00B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Terminal Tax on goods/ passengers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 flipV="1">
            <a:off x="310405" y="4079240"/>
            <a:ext cx="11732330" cy="33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Multiply 55"/>
          <p:cNvSpPr/>
          <p:nvPr/>
        </p:nvSpPr>
        <p:spPr>
          <a:xfrm>
            <a:off x="4188823" y="4689955"/>
            <a:ext cx="1361701" cy="1059543"/>
          </a:xfrm>
          <a:prstGeom prst="mathMultipl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70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0331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GST RATES- SPECULATIONS?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38005"/>
            <a:ext cx="4114800" cy="365125"/>
          </a:xfrm>
        </p:spPr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113087012"/>
              </p:ext>
            </p:extLst>
          </p:nvPr>
        </p:nvGraphicFramePr>
        <p:xfrm>
          <a:off x="-885373" y="1190170"/>
          <a:ext cx="10130972" cy="5530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Oval 2"/>
          <p:cNvSpPr/>
          <p:nvPr/>
        </p:nvSpPr>
        <p:spPr>
          <a:xfrm>
            <a:off x="3260568" y="3062515"/>
            <a:ext cx="1839089" cy="1459444"/>
          </a:xfrm>
          <a:prstGeom prst="ellipse">
            <a:avLst/>
          </a:prstGeom>
          <a:solidFill>
            <a:srgbClr val="CF515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GST RATES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9245598" y="2593786"/>
            <a:ext cx="1839089" cy="1459444"/>
          </a:xfrm>
          <a:prstGeom prst="ellipse">
            <a:avLst/>
          </a:prstGeom>
          <a:solidFill>
            <a:srgbClr val="CF515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Plus CESS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5" name="Straight Arrow Connector 14"/>
          <p:cNvCxnSpPr>
            <a:endCxn id="14" idx="3"/>
          </p:cNvCxnSpPr>
          <p:nvPr/>
        </p:nvCxnSpPr>
        <p:spPr>
          <a:xfrm flipV="1">
            <a:off x="6560457" y="3839499"/>
            <a:ext cx="2954469" cy="2229779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26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4872039" y="6237288"/>
            <a:ext cx="22786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altLang="en-US">
                <a:hlinkClick r:id="rId2"/>
              </a:rPr>
              <a:t>Powerpoint Templates</a:t>
            </a:r>
            <a:endParaRPr lang="fr-FR" altLang="en-US"/>
          </a:p>
        </p:txBody>
      </p:sp>
      <p:pic>
        <p:nvPicPr>
          <p:cNvPr id="2059" name="Picture 11" descr="ImdesImfdsnizeage1fdsnlaopag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948770" y="1225818"/>
            <a:ext cx="5537093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 altLang="en-US" sz="4000" b="1" dirty="0" smtClean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endParaRPr lang="fr-FR" altLang="en-US" sz="4000" b="1" dirty="0">
              <a:solidFill>
                <a:schemeClr val="tx2"/>
              </a:solidFill>
              <a:latin typeface="Verdana" panose="020B0604030504040204" pitchFamily="34" charset="0"/>
            </a:endParaRPr>
          </a:p>
          <a:p>
            <a:r>
              <a:rPr lang="en-US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REGISTRATION</a:t>
            </a:r>
          </a:p>
        </p:txBody>
      </p:sp>
    </p:spTree>
    <p:extLst>
      <p:ext uri="{BB962C8B-B14F-4D97-AF65-F5344CB8AC3E}">
        <p14:creationId xmlns:p14="http://schemas.microsoft.com/office/powerpoint/2010/main" val="128642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9572" y="-127815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Threshold limit for registration</a:t>
            </a:r>
            <a:endParaRPr lang="en-US" sz="2800" i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492875"/>
            <a:ext cx="4114800" cy="365125"/>
          </a:xfrm>
          <a:prstGeom prst="roundRect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Subodh Vora &amp; Co., Chartered Accountants. All rights reserved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prstGeom prst="roundRect">
            <a:avLst/>
          </a:prstGeom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3D11B78B-7584-4080-BE2B-168B9AEEC97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6031806" y="2997246"/>
            <a:ext cx="2449106" cy="1661450"/>
          </a:xfrm>
          <a:prstGeom prst="roundRect">
            <a:avLst/>
          </a:prstGeom>
          <a:noFill/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rgbClr val="002060"/>
                </a:solidFill>
              </a:rPr>
              <a:t>20 </a:t>
            </a:r>
            <a:r>
              <a:rPr lang="en-US" sz="1600" b="1" dirty="0" smtClean="0">
                <a:solidFill>
                  <a:srgbClr val="002060"/>
                </a:solidFill>
              </a:rPr>
              <a:t>Lakhs- Normal States</a:t>
            </a:r>
          </a:p>
          <a:p>
            <a:endParaRPr lang="en-US" sz="1600" b="1" dirty="0" smtClean="0">
              <a:solidFill>
                <a:srgbClr val="002060"/>
              </a:solidFill>
            </a:endParaRPr>
          </a:p>
          <a:p>
            <a:r>
              <a:rPr lang="en-US" sz="1600" b="1" dirty="0" smtClean="0">
                <a:solidFill>
                  <a:srgbClr val="002060"/>
                </a:solidFill>
              </a:rPr>
              <a:t>10 </a:t>
            </a:r>
            <a:r>
              <a:rPr lang="en-US" sz="1600" b="1" dirty="0">
                <a:solidFill>
                  <a:srgbClr val="002060"/>
                </a:solidFill>
              </a:rPr>
              <a:t>Lakhs </a:t>
            </a:r>
            <a:r>
              <a:rPr lang="en-US" sz="1600" b="1" dirty="0" smtClean="0">
                <a:solidFill>
                  <a:srgbClr val="002060"/>
                </a:solidFill>
              </a:rPr>
              <a:t>- North Eastern States</a:t>
            </a:r>
            <a:endParaRPr lang="en-US" sz="1600" b="1" dirty="0">
              <a:solidFill>
                <a:srgbClr val="002060"/>
              </a:solidFill>
            </a:endParaRPr>
          </a:p>
        </p:txBody>
      </p:sp>
      <p:sp>
        <p:nvSpPr>
          <p:cNvPr id="28" name="Round Diagonal Corner Rectangle 27"/>
          <p:cNvSpPr/>
          <p:nvPr/>
        </p:nvSpPr>
        <p:spPr>
          <a:xfrm>
            <a:off x="497963" y="2051526"/>
            <a:ext cx="1782130" cy="1085041"/>
          </a:xfrm>
          <a:prstGeom prst="round2DiagRect">
            <a:avLst/>
          </a:prstGeom>
          <a:ln w="19050">
            <a:solidFill>
              <a:srgbClr val="92D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Taxable Supplies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7" name="Round Diagonal Corner Rectangle 86"/>
          <p:cNvSpPr/>
          <p:nvPr/>
        </p:nvSpPr>
        <p:spPr>
          <a:xfrm>
            <a:off x="2264228" y="3543454"/>
            <a:ext cx="1475407" cy="496527"/>
          </a:xfrm>
          <a:prstGeom prst="round2DiagRect">
            <a:avLst/>
          </a:prstGeom>
          <a:ln w="19050">
            <a:solidFill>
              <a:srgbClr val="92D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Same PAN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9" name="Round Diagonal Corner Rectangle 88"/>
          <p:cNvSpPr/>
          <p:nvPr/>
        </p:nvSpPr>
        <p:spPr>
          <a:xfrm>
            <a:off x="2280093" y="4064226"/>
            <a:ext cx="1459542" cy="545347"/>
          </a:xfrm>
          <a:prstGeom prst="round2DiagRect">
            <a:avLst/>
          </a:prstGeom>
          <a:ln w="19050">
            <a:solidFill>
              <a:srgbClr val="92D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All India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0" name="Round Diagonal Corner Rectangle 39"/>
          <p:cNvSpPr/>
          <p:nvPr/>
        </p:nvSpPr>
        <p:spPr>
          <a:xfrm>
            <a:off x="3807268" y="4893027"/>
            <a:ext cx="1782130" cy="1085041"/>
          </a:xfrm>
          <a:prstGeom prst="round2DiagRect">
            <a:avLst/>
          </a:prstGeom>
          <a:ln w="19050">
            <a:solidFill>
              <a:srgbClr val="92D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Exports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Round Diagonal Corner Rectangle 40"/>
          <p:cNvSpPr/>
          <p:nvPr/>
        </p:nvSpPr>
        <p:spPr>
          <a:xfrm>
            <a:off x="3843827" y="2005720"/>
            <a:ext cx="1782130" cy="1085041"/>
          </a:xfrm>
          <a:prstGeom prst="round2DiagRect">
            <a:avLst/>
          </a:prstGeom>
          <a:ln w="19050">
            <a:solidFill>
              <a:srgbClr val="92D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</a:rPr>
              <a:t>Exempt Supplies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2" name="Round Diagonal Corner Rectangle 41"/>
          <p:cNvSpPr/>
          <p:nvPr/>
        </p:nvSpPr>
        <p:spPr>
          <a:xfrm>
            <a:off x="388671" y="4893027"/>
            <a:ext cx="1782130" cy="1085041"/>
          </a:xfrm>
          <a:prstGeom prst="round2DiagRect">
            <a:avLst/>
          </a:prstGeom>
          <a:ln w="19050">
            <a:solidFill>
              <a:srgbClr val="92D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GST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Tax to be excluded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382977" y="1134083"/>
            <a:ext cx="5242980" cy="578471"/>
          </a:xfrm>
          <a:prstGeom prst="roundRect">
            <a:avLst/>
          </a:prstGeom>
          <a:solidFill>
            <a:srgbClr val="92D050"/>
          </a:solidFill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AGGREGATE TURNOVER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4" name="Round Diagonal Corner Rectangle 43"/>
          <p:cNvSpPr/>
          <p:nvPr/>
        </p:nvSpPr>
        <p:spPr>
          <a:xfrm>
            <a:off x="9492343" y="2657937"/>
            <a:ext cx="2384909" cy="2020473"/>
          </a:xfrm>
          <a:prstGeom prst="round2DiagRect">
            <a:avLst/>
          </a:prstGeom>
          <a:noFill/>
          <a:ln w="19050">
            <a:solidFill>
              <a:srgbClr val="92D05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CGST </a:t>
            </a:r>
          </a:p>
          <a:p>
            <a:pPr algn="ctr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</a:p>
          <a:p>
            <a:pPr algn="ctr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SGST</a:t>
            </a:r>
          </a:p>
          <a:p>
            <a:pPr algn="ctr"/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Registration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0" name="Right Arrow 59"/>
          <p:cNvSpPr/>
          <p:nvPr/>
        </p:nvSpPr>
        <p:spPr>
          <a:xfrm>
            <a:off x="8670628" y="3331378"/>
            <a:ext cx="653142" cy="496593"/>
          </a:xfrm>
          <a:prstGeom prst="rightArrow">
            <a:avLst/>
          </a:prstGeom>
          <a:solidFill>
            <a:srgbClr val="00206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03369" y="3068008"/>
            <a:ext cx="885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002060"/>
                </a:solidFill>
              </a:rPr>
              <a:t>&gt;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>
            <a:off x="2280093" y="2583056"/>
            <a:ext cx="1527175" cy="0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>
            <a:off x="2280093" y="5391570"/>
            <a:ext cx="1527175" cy="0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31" name="Line 11"/>
          <p:cNvSpPr>
            <a:spLocks noChangeShapeType="1"/>
          </p:cNvSpPr>
          <p:nvPr/>
        </p:nvSpPr>
        <p:spPr bwMode="auto">
          <a:xfrm flipV="1">
            <a:off x="1262741" y="3209139"/>
            <a:ext cx="14515" cy="1683887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 flipV="1">
            <a:off x="4742166" y="3114527"/>
            <a:ext cx="14515" cy="1683887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33" name="Line 11"/>
          <p:cNvSpPr>
            <a:spLocks noChangeShapeType="1"/>
          </p:cNvSpPr>
          <p:nvPr/>
        </p:nvSpPr>
        <p:spPr bwMode="auto">
          <a:xfrm flipV="1">
            <a:off x="3022027" y="2594167"/>
            <a:ext cx="1" cy="859391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34" name="Line 11"/>
          <p:cNvSpPr>
            <a:spLocks noChangeShapeType="1"/>
          </p:cNvSpPr>
          <p:nvPr/>
        </p:nvSpPr>
        <p:spPr bwMode="auto">
          <a:xfrm flipV="1">
            <a:off x="2997392" y="4690305"/>
            <a:ext cx="24635" cy="701263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35" name="Line 11"/>
          <p:cNvSpPr>
            <a:spLocks noChangeShapeType="1"/>
          </p:cNvSpPr>
          <p:nvPr/>
        </p:nvSpPr>
        <p:spPr bwMode="auto">
          <a:xfrm flipH="1" flipV="1">
            <a:off x="1277255" y="4064223"/>
            <a:ext cx="1002531" cy="2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 flipH="1" flipV="1">
            <a:off x="3753104" y="4011245"/>
            <a:ext cx="1002531" cy="2"/>
          </a:xfrm>
          <a:prstGeom prst="line">
            <a:avLst/>
          </a:prstGeom>
          <a:ln w="9525" cap="flat" cmpd="sng" algn="ctr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ctr"/>
          <a:lstStyle/>
          <a:p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9492343" y="1712554"/>
            <a:ext cx="2384909" cy="595217"/>
          </a:xfrm>
          <a:prstGeom prst="roundRect">
            <a:avLst/>
          </a:prstGeom>
          <a:solidFill>
            <a:srgbClr val="92D050"/>
          </a:solidFill>
          <a:ln w="1905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In each State </a:t>
            </a:r>
            <a:r>
              <a:rPr lang="en-US" b="1" dirty="0" smtClean="0">
                <a:solidFill>
                  <a:schemeClr val="bg1"/>
                </a:solidFill>
              </a:rPr>
              <a:t>where Supply takes place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1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2756</TotalTime>
  <Words>928</Words>
  <Application>Microsoft Office PowerPoint</Application>
  <PresentationFormat>Widescreen</PresentationFormat>
  <Paragraphs>243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GST ROADMAP- APRIL 2017</vt:lpstr>
      <vt:lpstr>GST COUNCIL</vt:lpstr>
      <vt:lpstr>WHAT IS GST?</vt:lpstr>
      <vt:lpstr>TAXES TO BE SUBSUMED &amp; NOT TO BE SUBSUMED</vt:lpstr>
      <vt:lpstr>GST RATES- SPECULATIONS?</vt:lpstr>
      <vt:lpstr>PowerPoint Presentation</vt:lpstr>
      <vt:lpstr>Threshold limit for registration</vt:lpstr>
      <vt:lpstr>No Threshold. Registration mandatory from 1st transaction</vt:lpstr>
      <vt:lpstr>PowerPoint Presentation</vt:lpstr>
      <vt:lpstr>“SUPPLY”</vt:lpstr>
      <vt:lpstr>IGST VS CSGST/SGST (Section 3 of IGST)</vt:lpstr>
      <vt:lpstr>PowerPoint Presentation</vt:lpstr>
      <vt:lpstr>AVAILABILITY OF ITC </vt:lpstr>
      <vt:lpstr>PowerPoint Presentation</vt:lpstr>
      <vt:lpstr>RETURN PROCESSES</vt:lpstr>
      <vt:lpstr>PowerPoint Presentation</vt:lpstr>
      <vt:lpstr>OTHER IMPORTANT PROVISIONS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&amp; Drinks sold above MRP</dc:title>
  <dc:creator>Kush</dc:creator>
  <cp:lastModifiedBy>Kush</cp:lastModifiedBy>
  <cp:revision>381</cp:revision>
  <cp:lastPrinted>2016-04-18T08:18:53Z</cp:lastPrinted>
  <dcterms:created xsi:type="dcterms:W3CDTF">2016-01-26T08:35:50Z</dcterms:created>
  <dcterms:modified xsi:type="dcterms:W3CDTF">2017-05-11T06:53:43Z</dcterms:modified>
</cp:coreProperties>
</file>